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8" r:id="rId1"/>
  </p:sldMasterIdLst>
  <p:notesMasterIdLst>
    <p:notesMasterId r:id="rId12"/>
  </p:notesMasterIdLst>
  <p:sldIdLst>
    <p:sldId id="407" r:id="rId2"/>
    <p:sldId id="408" r:id="rId3"/>
    <p:sldId id="409" r:id="rId4"/>
    <p:sldId id="410" r:id="rId5"/>
    <p:sldId id="411" r:id="rId6"/>
    <p:sldId id="415" r:id="rId7"/>
    <p:sldId id="416" r:id="rId8"/>
    <p:sldId id="417" r:id="rId9"/>
    <p:sldId id="418" r:id="rId10"/>
    <p:sldId id="419" r:id="rId11"/>
  </p:sldIdLst>
  <p:sldSz cx="13004800" cy="9753600"/>
  <p:notesSz cx="6858000" cy="9144000"/>
  <p:custDataLst>
    <p:tags r:id="rId13"/>
  </p:custData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1pPr>
    <a:lvl2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2pPr>
    <a:lvl3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3pPr>
    <a:lvl4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4pPr>
    <a:lvl5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5pPr>
    <a:lvl6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6pPr>
    <a:lvl7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7pPr>
    <a:lvl8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8pPr>
    <a:lvl9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AD8D"/>
    <a:srgbClr val="000000"/>
    <a:srgbClr val="D9D9D9"/>
    <a:srgbClr val="00459D"/>
    <a:srgbClr val="773CBE"/>
    <a:srgbClr val="F8F8FA"/>
    <a:srgbClr val="B54500"/>
    <a:srgbClr val="625D6A"/>
    <a:srgbClr val="2E1F13"/>
    <a:srgbClr val="00B29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Open Sans Regular"/>
          <a:ea typeface="Open Sans Regular"/>
          <a:cs typeface="Open Sans Regular"/>
        </a:font>
        <a:srgbClr val="A5A5A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rgbClr val="CAD2E8"/>
          </a:solidFill>
        </a:fill>
      </a:tcStyle>
    </a:wholeTbl>
    <a:band2H>
      <a:tcTxStyle/>
      <a:tcStyle>
        <a:tcBdr/>
        <a:fill>
          <a:solidFill>
            <a:srgbClr val="E6EAF4"/>
          </a:solidFill>
        </a:fill>
      </a:tcStyle>
    </a:band2H>
    <a:firstCol>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chemeClr val="accent1"/>
          </a:solidFill>
        </a:fill>
      </a:tcStyle>
    </a:firstCol>
    <a:lastRow>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381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chemeClr val="accent1"/>
          </a:solidFill>
        </a:fill>
      </a:tcStyle>
    </a:lastRow>
    <a:firstRow>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381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chemeClr val="accent1"/>
          </a:solidFill>
        </a:fill>
      </a:tcStyle>
    </a:firstRow>
  </a:tblStyle>
  <a:tblStyle styleId="{C7B018BB-80A7-4F77-B60F-C8B233D01FF8}" styleName="">
    <a:tblBg/>
    <a:wholeTbl>
      <a:tcTxStyle b="off" i="off">
        <a:font>
          <a:latin typeface="Open Sans Regular"/>
          <a:ea typeface="Open Sans Regular"/>
          <a:cs typeface="Open Sans Regular"/>
        </a:font>
        <a:srgbClr val="A5A5A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rgbClr val="F2E7CB"/>
          </a:solidFill>
        </a:fill>
      </a:tcStyle>
    </a:wholeTbl>
    <a:band2H>
      <a:tcTxStyle/>
      <a:tcStyle>
        <a:tcBdr/>
        <a:fill>
          <a:solidFill>
            <a:srgbClr val="F8F4E7"/>
          </a:solidFill>
        </a:fill>
      </a:tcStyle>
    </a:band2H>
    <a:firstCol>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chemeClr val="accent3"/>
          </a:solidFill>
        </a:fill>
      </a:tcStyle>
    </a:firstCol>
    <a:lastRow>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381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chemeClr val="accent3"/>
          </a:solidFill>
        </a:fill>
      </a:tcStyle>
    </a:lastRow>
    <a:firstRow>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381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chemeClr val="accent3"/>
          </a:solidFill>
        </a:fill>
      </a:tcStyle>
    </a:firstRow>
  </a:tblStyle>
  <a:tblStyle styleId="{EEE7283C-3CF3-47DC-8721-378D4A62B228}" styleName="">
    <a:tblBg/>
    <a:wholeTbl>
      <a:tcTxStyle b="off" i="off">
        <a:font>
          <a:latin typeface="Open Sans Regular"/>
          <a:ea typeface="Open Sans Regular"/>
          <a:cs typeface="Open Sans Regular"/>
        </a:font>
        <a:srgbClr val="A5A5A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rgbClr val="D5CDDE"/>
          </a:solidFill>
        </a:fill>
      </a:tcStyle>
    </a:wholeTbl>
    <a:band2H>
      <a:tcTxStyle/>
      <a:tcStyle>
        <a:tcBdr/>
        <a:fill>
          <a:solidFill>
            <a:srgbClr val="EBE8EF"/>
          </a:solidFill>
        </a:fill>
      </a:tcStyle>
    </a:band2H>
    <a:firstCol>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chemeClr val="accent6"/>
          </a:solidFill>
        </a:fill>
      </a:tcStyle>
    </a:firstCol>
    <a:lastRow>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381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chemeClr val="accent6"/>
          </a:solidFill>
        </a:fill>
      </a:tcStyle>
    </a:lastRow>
    <a:firstRow>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381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chemeClr val="accent6"/>
          </a:solidFill>
        </a:fill>
      </a:tcStyle>
    </a:firstRow>
  </a:tblStyle>
  <a:tblStyle styleId="{CF821DB8-F4EB-4A41-A1BA-3FCAFE7338EE}" styleName="">
    <a:tblBg/>
    <a:wholeTbl>
      <a:tcTxStyle b="off" i="off">
        <a:font>
          <a:latin typeface="Open Sans Regular"/>
          <a:ea typeface="Open Sans Regular"/>
          <a:cs typeface="Open Sans Regular"/>
        </a:font>
        <a:srgbClr val="A5A5A5"/>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0F0F0"/>
          </a:solidFill>
        </a:fill>
      </a:tcStyle>
    </a:wholeTbl>
    <a:band2H>
      <a:tcTxStyle/>
      <a:tcStyle>
        <a:tcBdr/>
        <a:fill>
          <a:solidFill>
            <a:srgbClr val="00A585"/>
          </a:solidFill>
        </a:fill>
      </a:tcStyle>
    </a:band2H>
    <a:firstCol>
      <a:tcTxStyle b="on" i="off">
        <a:font>
          <a:latin typeface="Open Sans Regular"/>
          <a:ea typeface="Open Sans Regular"/>
          <a:cs typeface="Open Sans Regular"/>
        </a:font>
        <a:srgbClr val="00A585"/>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Open Sans Regular"/>
          <a:ea typeface="Open Sans Regular"/>
          <a:cs typeface="Open Sans Regular"/>
        </a:font>
        <a:srgbClr val="A5A5A5"/>
      </a:tcTxStyle>
      <a:tcStyle>
        <a:tcBdr>
          <a:left>
            <a:ln w="12700" cap="flat">
              <a:noFill/>
              <a:miter lim="400000"/>
            </a:ln>
          </a:left>
          <a:right>
            <a:ln w="12700" cap="flat">
              <a:noFill/>
              <a:miter lim="400000"/>
            </a:ln>
          </a:right>
          <a:top>
            <a:ln w="50800" cap="flat">
              <a:solidFill>
                <a:srgbClr val="A5A5A5"/>
              </a:solidFill>
              <a:prstDash val="solid"/>
              <a:round/>
            </a:ln>
          </a:top>
          <a:bottom>
            <a:ln w="25400" cap="flat">
              <a:solidFill>
                <a:srgbClr val="A5A5A5"/>
              </a:solidFill>
              <a:prstDash val="solid"/>
              <a:round/>
            </a:ln>
          </a:bottom>
          <a:insideH>
            <a:ln w="12700" cap="flat">
              <a:noFill/>
              <a:miter lim="400000"/>
            </a:ln>
          </a:insideH>
          <a:insideV>
            <a:ln w="12700" cap="flat">
              <a:noFill/>
              <a:miter lim="400000"/>
            </a:ln>
          </a:insideV>
        </a:tcBdr>
        <a:fill>
          <a:solidFill>
            <a:srgbClr val="00A585"/>
          </a:solidFill>
        </a:fill>
      </a:tcStyle>
    </a:lastRow>
    <a:firstRow>
      <a:tcTxStyle b="on" i="off">
        <a:font>
          <a:latin typeface="Open Sans Regular"/>
          <a:ea typeface="Open Sans Regular"/>
          <a:cs typeface="Open Sans Regular"/>
        </a:font>
        <a:srgbClr val="00A585"/>
      </a:tcTxStyle>
      <a:tcStyle>
        <a:tcBdr>
          <a:left>
            <a:ln w="12700" cap="flat">
              <a:noFill/>
              <a:miter lim="400000"/>
            </a:ln>
          </a:left>
          <a:right>
            <a:ln w="12700" cap="flat">
              <a:noFill/>
              <a:miter lim="400000"/>
            </a:ln>
          </a:right>
          <a:top>
            <a:ln w="25400" cap="flat">
              <a:solidFill>
                <a:srgbClr val="A5A5A5"/>
              </a:solidFill>
              <a:prstDash val="solid"/>
              <a:round/>
            </a:ln>
          </a:top>
          <a:bottom>
            <a:ln w="25400" cap="flat">
              <a:solidFill>
                <a:srgbClr val="A5A5A5"/>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Open Sans Regular"/>
          <a:ea typeface="Open Sans Regular"/>
          <a:cs typeface="Open Sans Regular"/>
        </a:font>
        <a:srgbClr val="A5A5A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rgbClr val="E0E0E0"/>
          </a:solidFill>
        </a:fill>
      </a:tcStyle>
    </a:wholeTbl>
    <a:band2H>
      <a:tcTxStyle/>
      <a:tcStyle>
        <a:tcBdr/>
        <a:fill>
          <a:solidFill>
            <a:srgbClr val="F0F0F0"/>
          </a:solidFill>
        </a:fill>
      </a:tcStyle>
    </a:band2H>
    <a:firstCol>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rgbClr val="A5A5A5"/>
          </a:solidFill>
        </a:fill>
      </a:tcStyle>
    </a:firstCol>
    <a:lastRow>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381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rgbClr val="A5A5A5"/>
          </a:solidFill>
        </a:fill>
      </a:tcStyle>
    </a:lastRow>
    <a:firstRow>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381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rgbClr val="A5A5A5"/>
          </a:solidFill>
        </a:fill>
      </a:tcStyle>
    </a:firstRow>
  </a:tblStyle>
  <a:tblStyle styleId="{2708684C-4D16-4618-839F-0558EEFCDFE6}" styleName="">
    <a:tblBg/>
    <a:wholeTbl>
      <a:tcTxStyle b="off"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rgbClr val="00A585">
              <a:alpha val="20000"/>
            </a:srgbClr>
          </a:solidFill>
        </a:fill>
      </a:tcStyle>
    </a:wholeTbl>
    <a:band2H>
      <a:tcTxStyle/>
      <a:tcStyle>
        <a:tcBdr/>
        <a:fill>
          <a:solidFill>
            <a:srgbClr val="FFFFFF"/>
          </a:solidFill>
        </a:fill>
      </a:tcStyle>
    </a:band2H>
    <a:firstCol>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solidFill>
            <a:srgbClr val="00A585">
              <a:alpha val="20000"/>
            </a:srgbClr>
          </a:solidFill>
        </a:fill>
      </a:tcStyle>
    </a:firstCol>
    <a:lastRow>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50800" cap="flat">
              <a:solidFill>
                <a:srgbClr val="00A585"/>
              </a:solidFill>
              <a:prstDash val="solid"/>
              <a:round/>
            </a:ln>
          </a:top>
          <a:bottom>
            <a:ln w="127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noFill/>
        </a:fill>
      </a:tcStyle>
    </a:lastRow>
    <a:firstRow>
      <a:tcTxStyle b="on" i="off">
        <a:font>
          <a:latin typeface="Open Sans Regular"/>
          <a:ea typeface="Open Sans Regular"/>
          <a:cs typeface="Open Sans Regular"/>
        </a:font>
        <a:srgbClr val="00A585"/>
      </a:tcTxStyle>
      <a:tcStyle>
        <a:tcBdr>
          <a:left>
            <a:ln w="12700" cap="flat">
              <a:solidFill>
                <a:srgbClr val="00A585"/>
              </a:solidFill>
              <a:prstDash val="solid"/>
              <a:round/>
            </a:ln>
          </a:left>
          <a:right>
            <a:ln w="12700" cap="flat">
              <a:solidFill>
                <a:srgbClr val="00A585"/>
              </a:solidFill>
              <a:prstDash val="solid"/>
              <a:round/>
            </a:ln>
          </a:right>
          <a:top>
            <a:ln w="12700" cap="flat">
              <a:solidFill>
                <a:srgbClr val="00A585"/>
              </a:solidFill>
              <a:prstDash val="solid"/>
              <a:round/>
            </a:ln>
          </a:top>
          <a:bottom>
            <a:ln w="25400" cap="flat">
              <a:solidFill>
                <a:srgbClr val="00A585"/>
              </a:solidFill>
              <a:prstDash val="solid"/>
              <a:round/>
            </a:ln>
          </a:bottom>
          <a:insideH>
            <a:ln w="12700" cap="flat">
              <a:solidFill>
                <a:srgbClr val="00A585"/>
              </a:solidFill>
              <a:prstDash val="solid"/>
              <a:round/>
            </a:ln>
          </a:insideH>
          <a:insideV>
            <a:ln w="12700" cap="flat">
              <a:solidFill>
                <a:srgbClr val="00A585"/>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47" autoAdjust="0"/>
    <p:restoredTop sz="85732" autoAdjust="0"/>
  </p:normalViewPr>
  <p:slideViewPr>
    <p:cSldViewPr snapToGrid="0">
      <p:cViewPr varScale="1">
        <p:scale>
          <a:sx n="45" d="100"/>
          <a:sy n="45" d="100"/>
        </p:scale>
        <p:origin x="1578" y="4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gs" Target="tags/tag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If you didn’t use STP session 1 (Welcome and Introduction), then spend a little extra time here to cover the key points from slides 12 (“The Sphere movement”) and 13 (“How it all began…”), i.e. the Rwanda genocides in 1994, Danida and the JEEAR.</a:t>
            </a:r>
          </a:p>
        </p:txBody>
      </p:sp>
    </p:spTree>
    <p:extLst>
      <p:ext uri="{BB962C8B-B14F-4D97-AF65-F5344CB8AC3E}">
        <p14:creationId xmlns:p14="http://schemas.microsoft.com/office/powerpoint/2010/main" val="33067783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Thank everyone for their attention and note the return time if there is a follow-on session.</a:t>
            </a:r>
          </a:p>
        </p:txBody>
      </p:sp>
    </p:spTree>
    <p:extLst>
      <p:ext uri="{BB962C8B-B14F-4D97-AF65-F5344CB8AC3E}">
        <p14:creationId xmlns:p14="http://schemas.microsoft.com/office/powerpoint/2010/main" val="2118171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Show the short video and ask participants what key points they take away from it.</a:t>
            </a:r>
          </a:p>
          <a:p>
            <a:r>
              <a:rPr lang="en-US" sz="1400" dirty="0"/>
              <a:t>These should include:</a:t>
            </a:r>
          </a:p>
          <a:p>
            <a:pPr marL="342900" indent="-342900">
              <a:buFont typeface="Arial" panose="020B0604020202020204" pitchFamily="34" charset="0"/>
              <a:buChar char="•"/>
            </a:pPr>
            <a:r>
              <a:rPr lang="en-US" sz="1400" dirty="0"/>
              <a:t>The concept of dignity</a:t>
            </a:r>
          </a:p>
          <a:p>
            <a:pPr marL="342900" indent="-342900">
              <a:buFont typeface="Arial" panose="020B0604020202020204" pitchFamily="34" charset="0"/>
              <a:buChar char="•"/>
            </a:pPr>
            <a:r>
              <a:rPr lang="en-US" sz="1400" dirty="0"/>
              <a:t>Guidance on doing the right thing at the right time</a:t>
            </a:r>
          </a:p>
          <a:p>
            <a:pPr marL="342900" indent="-342900">
              <a:buFont typeface="Arial" panose="020B0604020202020204" pitchFamily="34" charset="0"/>
              <a:buChar char="•"/>
            </a:pPr>
            <a:r>
              <a:rPr lang="en-US" sz="1400" dirty="0"/>
              <a:t>The cornerstone is the Humanitarian Charter</a:t>
            </a:r>
          </a:p>
          <a:p>
            <a:pPr marL="342900" indent="-342900">
              <a:buFont typeface="Arial" panose="020B0604020202020204" pitchFamily="34" charset="0"/>
              <a:buChar char="•"/>
            </a:pPr>
            <a:r>
              <a:rPr lang="en-US" sz="1400" dirty="0"/>
              <a:t>Regularly updated every few years to reflect changes in the field</a:t>
            </a:r>
          </a:p>
          <a:p>
            <a:pPr marL="342900" indent="-342900">
              <a:buFont typeface="Arial" panose="020B0604020202020204" pitchFamily="34" charset="0"/>
              <a:buChar char="•"/>
            </a:pPr>
            <a:r>
              <a:rPr lang="en-US" sz="1400" dirty="0"/>
              <a:t>Communities and people affected by crises are at the heart of their own recovery</a:t>
            </a:r>
          </a:p>
          <a:p>
            <a:pPr marL="342900" indent="-342900">
              <a:buFont typeface="Arial" panose="020B0604020202020204" pitchFamily="34" charset="0"/>
              <a:buChar char="•"/>
            </a:pPr>
            <a:r>
              <a:rPr lang="en-US" sz="1400" dirty="0"/>
              <a:t>Quality and accountability promote dignity</a:t>
            </a:r>
          </a:p>
        </p:txBody>
      </p:sp>
    </p:spTree>
    <p:extLst>
      <p:ext uri="{BB962C8B-B14F-4D97-AF65-F5344CB8AC3E}">
        <p14:creationId xmlns:p14="http://schemas.microsoft.com/office/powerpoint/2010/main" val="4879902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400" noProof="0" dirty="0"/>
              <a:t>If you used STP session 1 then this is a reminder and a revisit.</a:t>
            </a:r>
          </a:p>
          <a:p>
            <a:endParaRPr lang="en-GB" sz="1400" noProof="0" dirty="0"/>
          </a:p>
          <a:p>
            <a:r>
              <a:rPr lang="en-GB" sz="1400" noProof="0" dirty="0"/>
              <a:t>Ask participants for their definition of dignity. If there isn’t clarity on this, call for examples (in lieu of a definition) of programmes where dignity was preserved, or where it was diminished in humanitarian response.</a:t>
            </a:r>
          </a:p>
          <a:p>
            <a:endParaRPr lang="en-GB" sz="1400" noProof="0" dirty="0"/>
          </a:p>
          <a:p>
            <a:r>
              <a:rPr lang="en-GB" sz="1400" noProof="0" dirty="0"/>
              <a:t>Note that most dictionary definitions include language such as</a:t>
            </a:r>
            <a:r>
              <a:rPr lang="en-GB" sz="1400" b="0" i="0" noProof="0" dirty="0">
                <a:effectLst/>
                <a:latin typeface="+mn-lt"/>
                <a:ea typeface="+mn-ea"/>
                <a:cs typeface="+mn-cs"/>
                <a:sym typeface="Helvetica Neue"/>
              </a:rPr>
              <a:t> “the state or quality of being worthy of honour or respect” or “a sense of pride in oneself; self-respect”. This can be quite nuanced. In one sense dignity is self-defined – humanitarians can neither bestow it nor remove it, however we endeavour to treat people with honour and respect.</a:t>
            </a:r>
          </a:p>
          <a:p>
            <a:endParaRPr lang="en-GB" sz="1400" b="0" i="0" noProof="0" dirty="0">
              <a:effectLst/>
              <a:latin typeface="+mn-lt"/>
              <a:ea typeface="+mn-ea"/>
              <a:cs typeface="+mn-cs"/>
              <a:sym typeface="Helvetica Neue"/>
            </a:endParaRPr>
          </a:p>
          <a:p>
            <a:r>
              <a:rPr lang="en-GB" sz="1400" b="0" i="0" noProof="0" dirty="0">
                <a:effectLst/>
                <a:latin typeface="+mn-lt"/>
                <a:ea typeface="+mn-ea"/>
                <a:cs typeface="+mn-cs"/>
                <a:sym typeface="Helvetica Neue"/>
              </a:rPr>
              <a:t>If the participants do not have adequate examples to share, these could be offered:</a:t>
            </a:r>
          </a:p>
          <a:p>
            <a:pPr marL="342900" indent="-342900">
              <a:buFont typeface="Arial" panose="020B0604020202020204" pitchFamily="34" charset="0"/>
              <a:buChar char="•"/>
            </a:pPr>
            <a:r>
              <a:rPr lang="en-GB" sz="1400" b="0" i="0" noProof="0" dirty="0">
                <a:effectLst/>
                <a:latin typeface="+mn-lt"/>
                <a:ea typeface="+mn-ea"/>
                <a:cs typeface="+mn-cs"/>
                <a:sym typeface="Helvetica Neue"/>
              </a:rPr>
              <a:t>Providing shelter from the sun and distributing water to beneficiaries while they are waiting in line to receive hygiene kits</a:t>
            </a:r>
          </a:p>
          <a:p>
            <a:pPr marL="342900" indent="-342900">
              <a:buFont typeface="Arial" panose="020B0604020202020204" pitchFamily="34" charset="0"/>
              <a:buChar char="•"/>
            </a:pPr>
            <a:r>
              <a:rPr lang="en-GB" sz="1400" b="0" i="0" noProof="0" dirty="0">
                <a:effectLst/>
                <a:latin typeface="+mn-lt"/>
                <a:ea typeface="+mn-ea"/>
                <a:cs typeface="+mn-cs"/>
                <a:sym typeface="Helvetica Neue"/>
              </a:rPr>
              <a:t>Providing people cash to buy the food they prefer (and decide to buy) instead of providing in-kind dried rations</a:t>
            </a:r>
          </a:p>
          <a:p>
            <a:pPr marL="342900" indent="-342900">
              <a:buFont typeface="Arial" panose="020B0604020202020204" pitchFamily="34" charset="0"/>
              <a:buChar char="•"/>
            </a:pPr>
            <a:r>
              <a:rPr lang="en-GB" sz="1400" b="0" i="0" noProof="0" dirty="0">
                <a:effectLst/>
                <a:latin typeface="+mn-lt"/>
                <a:ea typeface="+mn-ea"/>
                <a:cs typeface="+mn-cs"/>
                <a:sym typeface="Helvetica Neue"/>
              </a:rPr>
              <a:t>At a registration centre, providing child-friendly spaces so their time and interests are respected</a:t>
            </a:r>
            <a:endParaRPr lang="en-GB" sz="1400" noProof="0" dirty="0"/>
          </a:p>
        </p:txBody>
      </p:sp>
    </p:spTree>
    <p:extLst>
      <p:ext uri="{BB962C8B-B14F-4D97-AF65-F5344CB8AC3E}">
        <p14:creationId xmlns:p14="http://schemas.microsoft.com/office/powerpoint/2010/main" val="34408228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The key point of this slide is to highlight the fundamental point that informed use of Sphere means the use of </a:t>
            </a:r>
            <a:r>
              <a:rPr lang="en-US" sz="1400" b="1" u="none" dirty="0"/>
              <a:t>all of Sphere </a:t>
            </a:r>
            <a:r>
              <a:rPr lang="en-US" sz="1400" dirty="0"/>
              <a:t>– not just the four technical chapters if you are a field worker, and not just the foundation chapters if you are a protection officer.</a:t>
            </a:r>
          </a:p>
        </p:txBody>
      </p:sp>
    </p:spTree>
    <p:extLst>
      <p:ext uri="{BB962C8B-B14F-4D97-AF65-F5344CB8AC3E}">
        <p14:creationId xmlns:p14="http://schemas.microsoft.com/office/powerpoint/2010/main" val="34470597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Refer participants to the second half of the Handbook – the four technical chapters. Call for a show of hands of people who have used information from these chapters in their work. Call for a few examples. Briefly explain the overall structure of the technical chapters using the diagram as a guide.</a:t>
            </a:r>
          </a:p>
        </p:txBody>
      </p:sp>
    </p:spTree>
    <p:extLst>
      <p:ext uri="{BB962C8B-B14F-4D97-AF65-F5344CB8AC3E}">
        <p14:creationId xmlns:p14="http://schemas.microsoft.com/office/powerpoint/2010/main" val="20628608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Explain that the Code of Conduct is one of the oldest products of a quality and accountability initiative that is still in wide use. It is considered a direct supporting component of the Humanitarian Charter (and therefore the Sphere Handbook) and it reflects many of the same values found elsewhere in the Sphere Handbook. Explain that this code is quite specific, and is often difficult to follow to the letter or to follow in all aspects. </a:t>
            </a:r>
          </a:p>
          <a:p>
            <a:endParaRPr lang="en-US" sz="1400" dirty="0"/>
          </a:p>
          <a:p>
            <a:r>
              <a:rPr lang="en-US" sz="1400" dirty="0"/>
              <a:t>Note the Code of Conduct Principles are listed on page 6 and the full code is presented in Annex 2 starting on page 385.</a:t>
            </a:r>
          </a:p>
          <a:p>
            <a:endParaRPr lang="en-US" sz="1400" dirty="0"/>
          </a:p>
          <a:p>
            <a:pPr marL="0" marR="0" lvl="0" indent="0" algn="l" defTabSz="457200" eaLnBrk="1" fontAlgn="auto" latinLnBrk="0" hangingPunct="1">
              <a:lnSpc>
                <a:spcPct val="117999"/>
              </a:lnSpc>
              <a:spcBef>
                <a:spcPts val="0"/>
              </a:spcBef>
              <a:spcAft>
                <a:spcPts val="0"/>
              </a:spcAft>
              <a:buClrTx/>
              <a:buSzTx/>
              <a:buFontTx/>
              <a:buNone/>
              <a:tabLst/>
              <a:defRPr/>
            </a:pPr>
            <a:r>
              <a:rPr lang="en-US" sz="1400" dirty="0"/>
              <a:t>Ask participants what the </a:t>
            </a:r>
            <a:r>
              <a:rPr lang="en-US" sz="1400" b="1" dirty="0"/>
              <a:t>humanitarian imperative </a:t>
            </a:r>
            <a:r>
              <a:rPr lang="en-US" sz="1400" dirty="0"/>
              <a:t>is. Answer: “</a:t>
            </a:r>
            <a:r>
              <a:rPr lang="en-GB" sz="1400" b="1" i="0" u="none" dirty="0">
                <a:effectLst/>
                <a:latin typeface="+mn-lt"/>
                <a:ea typeface="+mn-ea"/>
                <a:cs typeface="+mn-cs"/>
                <a:sym typeface="Helvetica Neue"/>
              </a:rPr>
              <a:t>Action</a:t>
            </a:r>
            <a:r>
              <a:rPr lang="en-GB" sz="1400" b="0" i="0" dirty="0">
                <a:effectLst/>
                <a:latin typeface="+mn-lt"/>
                <a:ea typeface="+mn-ea"/>
                <a:cs typeface="+mn-cs"/>
                <a:sym typeface="Helvetica Neue"/>
              </a:rPr>
              <a:t> should be taken to prevent or alleviate human suffering arising out of disaster or conflict</a:t>
            </a:r>
            <a:r>
              <a:rPr lang="en-US" sz="1400" b="0" i="0" dirty="0">
                <a:effectLst/>
                <a:latin typeface="+mn-lt"/>
                <a:ea typeface="+mn-ea"/>
                <a:cs typeface="+mn-cs"/>
                <a:sym typeface="Helvetica Neue"/>
              </a:rPr>
              <a:t>”. Note the similarity and difference to the second core belief of Sphere philosophy (page 4): “</a:t>
            </a:r>
            <a:r>
              <a:rPr lang="en-GB" sz="1400" b="1" u="none" noProof="0" dirty="0"/>
              <a:t>All possible steps </a:t>
            </a:r>
            <a:r>
              <a:rPr lang="en-GB" sz="1400" noProof="0" dirty="0"/>
              <a:t>should be taken to </a:t>
            </a:r>
            <a:r>
              <a:rPr lang="en-GB" sz="1400" b="0" noProof="0" dirty="0"/>
              <a:t>alleviate human suffering arising out of disaster or conflict.”</a:t>
            </a:r>
          </a:p>
          <a:p>
            <a:endParaRPr lang="en-US" sz="1400" dirty="0"/>
          </a:p>
          <a:p>
            <a:r>
              <a:rPr lang="en-US" sz="1400" dirty="0"/>
              <a:t>Ask participants to stand up and to move around the room to quickly tour the 10 prepared posters (A3 sheets with one principle printed on each). This kind of activity may be referred to as a “gallery walk”.</a:t>
            </a:r>
          </a:p>
          <a:p>
            <a:endParaRPr lang="en-US" sz="1400" dirty="0"/>
          </a:p>
        </p:txBody>
      </p:sp>
    </p:spTree>
    <p:extLst>
      <p:ext uri="{BB962C8B-B14F-4D97-AF65-F5344CB8AC3E}">
        <p14:creationId xmlns:p14="http://schemas.microsoft.com/office/powerpoint/2010/main" val="10913208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Continues the list of the 10 principles of the Code of Conduct.</a:t>
            </a:r>
          </a:p>
        </p:txBody>
      </p:sp>
    </p:spTree>
    <p:extLst>
      <p:ext uri="{BB962C8B-B14F-4D97-AF65-F5344CB8AC3E}">
        <p14:creationId xmlns:p14="http://schemas.microsoft.com/office/powerpoint/2010/main" val="1167134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1400" dirty="0"/>
              <a:t>After a few minutes of “touring” the posters, ask participants to move to any one of the principles they believe that they (or their organisation) have failed to uphold in a particular instance (or where there was significant debate about the point). If there is more than one person at the same poster, ask them to briefly exchange information on their situations. This will take 3 to 5 minutes. When the time has run out (or the discussion in the room has gone quiet), ask them to react to question 3 on the slide – How can organisations work to better follow the specific principle?</a:t>
            </a:r>
          </a:p>
          <a:p>
            <a:pPr marL="0" marR="0" lvl="0" indent="0" defTabSz="457200" eaLnBrk="1" fontAlgn="auto" latinLnBrk="0" hangingPunct="1">
              <a:lnSpc>
                <a:spcPct val="117999"/>
              </a:lnSpc>
              <a:spcBef>
                <a:spcPts val="0"/>
              </a:spcBef>
              <a:spcAft>
                <a:spcPts val="0"/>
              </a:spcAft>
              <a:buClrTx/>
              <a:buSzTx/>
              <a:buFontTx/>
              <a:buNone/>
              <a:tabLst/>
              <a:defRPr/>
            </a:pPr>
            <a:endParaRPr lang="en-US" sz="1400" dirty="0"/>
          </a:p>
          <a:p>
            <a:pPr marL="0" marR="0" lvl="0" indent="0" defTabSz="457200" eaLnBrk="1" fontAlgn="auto" latinLnBrk="0" hangingPunct="1">
              <a:lnSpc>
                <a:spcPct val="117999"/>
              </a:lnSpc>
              <a:spcBef>
                <a:spcPts val="0"/>
              </a:spcBef>
              <a:spcAft>
                <a:spcPts val="0"/>
              </a:spcAft>
              <a:buClrTx/>
              <a:buSzTx/>
              <a:buFontTx/>
              <a:buNone/>
              <a:tabLst/>
              <a:defRPr/>
            </a:pPr>
            <a:r>
              <a:rPr lang="en-US" sz="1400" dirty="0"/>
              <a:t>Final debriefing of this question will take another 5 to 10 minutes.</a:t>
            </a:r>
          </a:p>
          <a:p>
            <a:endParaRPr lang="en-US" sz="1400" dirty="0"/>
          </a:p>
        </p:txBody>
      </p:sp>
    </p:spTree>
    <p:extLst>
      <p:ext uri="{BB962C8B-B14F-4D97-AF65-F5344CB8AC3E}">
        <p14:creationId xmlns:p14="http://schemas.microsoft.com/office/powerpoint/2010/main" val="3300871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400" b="1" dirty="0"/>
          </a:p>
        </p:txBody>
      </p:sp>
    </p:spTree>
    <p:extLst>
      <p:ext uri="{BB962C8B-B14F-4D97-AF65-F5344CB8AC3E}">
        <p14:creationId xmlns:p14="http://schemas.microsoft.com/office/powerpoint/2010/main" val="26418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25" name="Title Text"/>
          <p:cNvSpPr txBox="1">
            <a:spLocks noGrp="1"/>
          </p:cNvSpPr>
          <p:nvPr>
            <p:ph type="title"/>
          </p:nvPr>
        </p:nvSpPr>
        <p:spPr>
          <a:xfrm>
            <a:off x="1270000" y="1638300"/>
            <a:ext cx="10464800" cy="1130300"/>
          </a:xfrm>
          <a:prstGeom prst="rect">
            <a:avLst/>
          </a:prstGeom>
        </p:spPr>
        <p:txBody>
          <a:bodyPr anchor="t"/>
          <a:lstStyle/>
          <a:p>
            <a:r>
              <a:t>Title Text</a:t>
            </a:r>
          </a:p>
        </p:txBody>
      </p:sp>
      <p:sp>
        <p:nvSpPr>
          <p:cNvPr id="26" name="Body Level One…"/>
          <p:cNvSpPr txBox="1">
            <a:spLocks noGrp="1"/>
          </p:cNvSpPr>
          <p:nvPr>
            <p:ph type="body" sz="half" idx="1"/>
          </p:nvPr>
        </p:nvSpPr>
        <p:spPr>
          <a:xfrm>
            <a:off x="1270000" y="3302296"/>
            <a:ext cx="10464800" cy="4831360"/>
          </a:xfrm>
          <a:prstGeom prst="rect">
            <a:avLst/>
          </a:prstGeom>
        </p:spPr>
        <p:txBody>
          <a:bodyPr anchor="t"/>
          <a:lstStyle>
            <a:lvl1pPr marL="0" indent="0">
              <a:buSzTx/>
              <a:buNone/>
              <a:defRPr>
                <a:solidFill>
                  <a:srgbClr val="000000"/>
                </a:solidFill>
              </a:defRPr>
            </a:lvl1pPr>
            <a:lvl2pPr marL="0" indent="0">
              <a:buSzTx/>
              <a:buNone/>
              <a:defRPr>
                <a:solidFill>
                  <a:srgbClr val="000000"/>
                </a:solidFill>
              </a:defRPr>
            </a:lvl2pPr>
            <a:lvl3pPr marL="0" indent="0">
              <a:buSzTx/>
              <a:buNone/>
              <a:defRPr>
                <a:solidFill>
                  <a:srgbClr val="000000"/>
                </a:solidFill>
              </a:defRPr>
            </a:lvl3pPr>
            <a:lvl4pPr marL="0" indent="0">
              <a:buSzTx/>
              <a:buNone/>
              <a:defRPr>
                <a:solidFill>
                  <a:srgbClr val="000000"/>
                </a:solidFill>
              </a:defRPr>
            </a:lvl4pPr>
            <a:lvl5pPr marL="0" indent="0">
              <a:buSzTx/>
              <a:buNone/>
              <a:defRPr>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4" name="Slide Number">
            <a:extLst>
              <a:ext uri="{FF2B5EF4-FFF2-40B4-BE49-F238E27FC236}">
                <a16:creationId xmlns:a16="http://schemas.microsoft.com/office/drawing/2014/main" id="{AF0B512A-891C-4556-9A20-473CF1CDBEDA}"/>
              </a:ext>
            </a:extLst>
          </p:cNvPr>
          <p:cNvSpPr txBox="1">
            <a:spLocks noGrp="1"/>
          </p:cNvSpPr>
          <p:nvPr>
            <p:ph type="sldNum" sz="quarter" idx="2"/>
          </p:nvPr>
        </p:nvSpPr>
        <p:spPr>
          <a:xfrm>
            <a:off x="2049163" y="9029317"/>
            <a:ext cx="267702" cy="264175"/>
          </a:xfrm>
          <a:prstGeom prst="rect">
            <a:avLst/>
          </a:prstGeom>
          <a:ln w="12700">
            <a:miter lim="400000"/>
          </a:ln>
        </p:spPr>
        <p:txBody>
          <a:bodyPr wrap="none" lIns="50800" tIns="50800" rIns="50800" bIns="50800">
            <a:spAutoFit/>
          </a:bodyPr>
          <a:lstStyle>
            <a:lvl1pPr algn="l">
              <a:defRPr sz="1050">
                <a:solidFill>
                  <a:srgbClr val="00A585"/>
                </a:solidFill>
                <a:latin typeface="Open Sans Bold"/>
                <a:ea typeface="Open Sans Bold"/>
                <a:cs typeface="Open Sans Bold"/>
                <a:sym typeface="Open Sans Bold"/>
              </a:defRPr>
            </a:lvl1pPr>
          </a:lstStyle>
          <a:p>
            <a:pPr defTabSz="438150"/>
            <a:fld id="{86CB4B4D-7CA3-9044-876B-883B54F8677D}" type="slidenum">
              <a:rPr lang="en-ZW" smtClean="0"/>
              <a:pPr defTabSz="438150"/>
              <a:t>‹#›</a:t>
            </a:fld>
            <a:endParaRPr lang="en-ZW" dirty="0"/>
          </a:p>
        </p:txBody>
      </p:sp>
    </p:spTree>
    <p:extLst>
      <p:ext uri="{BB962C8B-B14F-4D97-AF65-F5344CB8AC3E}">
        <p14:creationId xmlns:p14="http://schemas.microsoft.com/office/powerpoint/2010/main" val="101097437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0" name="Title Text"/>
          <p:cNvSpPr txBox="1">
            <a:spLocks noGrp="1"/>
          </p:cNvSpPr>
          <p:nvPr>
            <p:ph type="title"/>
          </p:nvPr>
        </p:nvSpPr>
        <p:spPr>
          <a:prstGeom prst="rect">
            <a:avLst/>
          </a:prstGeom>
        </p:spPr>
        <p:txBody>
          <a:bodyPr/>
          <a:lstStyle/>
          <a:p>
            <a:r>
              <a:t>Title Text</a:t>
            </a:r>
          </a:p>
        </p:txBody>
      </p:sp>
      <p:sp>
        <p:nvSpPr>
          <p:cNvPr id="71" name="Body Level One…"/>
          <p:cNvSpPr txBox="1">
            <a:spLocks noGrp="1"/>
          </p:cNvSpPr>
          <p:nvPr>
            <p:ph type="body" idx="1"/>
          </p:nvPr>
        </p:nvSpPr>
        <p:spPr>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72" name="Slide Number"/>
          <p:cNvSpPr txBox="1">
            <a:spLocks noGrp="1"/>
          </p:cNvSpPr>
          <p:nvPr>
            <p:ph type="sldNum" sz="quarter" idx="2"/>
          </p:nvPr>
        </p:nvSpPr>
        <p:spPr>
          <a:prstGeom prst="rect">
            <a:avLst/>
          </a:prstGeom>
        </p:spPr>
        <p:txBody>
          <a:bodyPr/>
          <a:lstStyle/>
          <a:p>
            <a:pPr defTabSz="438150"/>
            <a:fld id="{86CB4B4D-7CA3-9044-876B-883B54F8677D}" type="slidenum">
              <a:rPr lang="en-ZW" smtClean="0"/>
              <a:pPr defTabSz="438150"/>
              <a:t>‹#›</a:t>
            </a:fld>
            <a:endParaRPr lang="en-ZW" dirty="0"/>
          </a:p>
        </p:txBody>
      </p:sp>
    </p:spTree>
    <p:extLst>
      <p:ext uri="{BB962C8B-B14F-4D97-AF65-F5344CB8AC3E}">
        <p14:creationId xmlns:p14="http://schemas.microsoft.com/office/powerpoint/2010/main" val="2671651659"/>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79" name="Body Level One…"/>
          <p:cNvSpPr txBox="1">
            <a:spLocks noGrp="1"/>
          </p:cNvSpPr>
          <p:nvPr>
            <p:ph type="body" sz="quarter" idx="1"/>
          </p:nvPr>
        </p:nvSpPr>
        <p:spPr>
          <a:xfrm>
            <a:off x="1270000" y="6362700"/>
            <a:ext cx="10464800" cy="469900"/>
          </a:xfrm>
          <a:prstGeom prst="rect">
            <a:avLst/>
          </a:prstGeom>
        </p:spPr>
        <p:txBody>
          <a:bodyPr anchor="t"/>
          <a:lstStyle>
            <a:lvl1pPr marL="0" indent="0">
              <a:spcBef>
                <a:spcPts val="0"/>
              </a:spcBef>
              <a:buSzTx/>
              <a:buNone/>
              <a:defRPr sz="1800">
                <a:solidFill>
                  <a:srgbClr val="000000"/>
                </a:solidFill>
                <a:latin typeface="+mj-lt"/>
                <a:ea typeface="+mj-ea"/>
                <a:cs typeface="+mj-cs"/>
                <a:sym typeface="Helvetica"/>
              </a:defRPr>
            </a:lvl1pPr>
            <a:lvl2pPr marL="555625" indent="-222250">
              <a:spcBef>
                <a:spcPts val="0"/>
              </a:spcBef>
              <a:defRPr sz="1800">
                <a:solidFill>
                  <a:srgbClr val="000000"/>
                </a:solidFill>
                <a:latin typeface="+mj-lt"/>
                <a:ea typeface="+mj-ea"/>
                <a:cs typeface="+mj-cs"/>
                <a:sym typeface="Helvetica"/>
              </a:defRPr>
            </a:lvl2pPr>
            <a:lvl3pPr marL="889000" indent="-222250">
              <a:spcBef>
                <a:spcPts val="0"/>
              </a:spcBef>
              <a:defRPr sz="1800">
                <a:solidFill>
                  <a:srgbClr val="000000"/>
                </a:solidFill>
                <a:latin typeface="+mj-lt"/>
                <a:ea typeface="+mj-ea"/>
                <a:cs typeface="+mj-cs"/>
                <a:sym typeface="Helvetica"/>
              </a:defRPr>
            </a:lvl3pPr>
            <a:lvl4pPr marL="1222375" indent="-222250">
              <a:spcBef>
                <a:spcPts val="0"/>
              </a:spcBef>
              <a:defRPr sz="1800">
                <a:solidFill>
                  <a:srgbClr val="000000"/>
                </a:solidFill>
                <a:latin typeface="+mj-lt"/>
                <a:ea typeface="+mj-ea"/>
                <a:cs typeface="+mj-cs"/>
                <a:sym typeface="Helvetica"/>
              </a:defRPr>
            </a:lvl4pPr>
            <a:lvl5pPr marL="1555750" indent="-222250">
              <a:spcBef>
                <a:spcPts val="0"/>
              </a:spcBef>
              <a:defRPr sz="1800">
                <a:solidFill>
                  <a:srgbClr val="000000"/>
                </a:solidFill>
                <a:latin typeface="+mj-lt"/>
                <a:ea typeface="+mj-ea"/>
                <a:cs typeface="+mj-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80" name="“Type a quote here.”"/>
          <p:cNvSpPr>
            <a:spLocks noGrp="1"/>
          </p:cNvSpPr>
          <p:nvPr>
            <p:ph type="body" sz="quarter" idx="13"/>
          </p:nvPr>
        </p:nvSpPr>
        <p:spPr>
          <a:xfrm>
            <a:off x="1270000" y="4146552"/>
            <a:ext cx="10464800" cy="927101"/>
          </a:xfrm>
          <a:prstGeom prst="rect">
            <a:avLst/>
          </a:prstGeom>
        </p:spPr>
        <p:txBody>
          <a:bodyPr/>
          <a:lstStyle>
            <a:lvl1pPr marL="0" indent="0">
              <a:spcBef>
                <a:spcPts val="0"/>
              </a:spcBef>
              <a:buSzTx/>
              <a:buNone/>
              <a:defRPr sz="4800">
                <a:solidFill>
                  <a:srgbClr val="00B297"/>
                </a:solidFill>
                <a:latin typeface="Open Sans Regular"/>
                <a:sym typeface="Open Sans Regular"/>
              </a:defRPr>
            </a:lvl1pPr>
          </a:lstStyle>
          <a:p>
            <a:pPr marL="0" indent="0">
              <a:spcBef>
                <a:spcPts val="0"/>
              </a:spcBef>
              <a:buSzTx/>
              <a:buNone/>
              <a:defRPr sz="4800">
                <a:solidFill>
                  <a:srgbClr val="00B297"/>
                </a:solidFill>
                <a:latin typeface="Open Sans Regular"/>
                <a:ea typeface="Open Sans Regular"/>
                <a:cs typeface="Open Sans Regular"/>
                <a:sym typeface="Open Sans Regular"/>
              </a:defRPr>
            </a:pPr>
            <a:endParaRPr/>
          </a:p>
        </p:txBody>
      </p:sp>
      <p:sp>
        <p:nvSpPr>
          <p:cNvPr id="81" name="Slide Number"/>
          <p:cNvSpPr txBox="1">
            <a:spLocks noGrp="1"/>
          </p:cNvSpPr>
          <p:nvPr>
            <p:ph type="sldNum" sz="quarter" idx="2"/>
          </p:nvPr>
        </p:nvSpPr>
        <p:spPr>
          <a:xfrm>
            <a:off x="2101649" y="9019138"/>
            <a:ext cx="267702" cy="264175"/>
          </a:xfrm>
          <a:prstGeom prst="rect">
            <a:avLst/>
          </a:prstGeom>
        </p:spPr>
        <p:txBody>
          <a:bodyPr/>
          <a:lstStyle/>
          <a:p>
            <a:pPr defTabSz="438150"/>
            <a:fld id="{86CB4B4D-7CA3-9044-876B-883B54F8677D}" type="slidenum">
              <a:rPr lang="en-ZW" smtClean="0"/>
              <a:pPr defTabSz="438150"/>
              <a:t>‹#›</a:t>
            </a:fld>
            <a:endParaRPr lang="en-ZW" dirty="0"/>
          </a:p>
        </p:txBody>
      </p:sp>
    </p:spTree>
    <p:extLst>
      <p:ext uri="{BB962C8B-B14F-4D97-AF65-F5344CB8AC3E}">
        <p14:creationId xmlns:p14="http://schemas.microsoft.com/office/powerpoint/2010/main" val="1297863568"/>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End page">
    <p:spTree>
      <p:nvGrpSpPr>
        <p:cNvPr id="1" name=""/>
        <p:cNvGrpSpPr/>
        <p:nvPr/>
      </p:nvGrpSpPr>
      <p:grpSpPr>
        <a:xfrm>
          <a:off x="0" y="0"/>
          <a:ext cx="0" cy="0"/>
          <a:chOff x="0" y="0"/>
          <a:chExt cx="0" cy="0"/>
        </a:xfrm>
      </p:grpSpPr>
      <p:pic>
        <p:nvPicPr>
          <p:cNvPr id="106" name="pasted-image.pdf" descr="pasted-image.pdf"/>
          <p:cNvPicPr>
            <a:picLocks noChangeAspect="1"/>
          </p:cNvPicPr>
          <p:nvPr/>
        </p:nvPicPr>
        <p:blipFill>
          <a:blip r:embed="rId2">
            <a:extLst/>
          </a:blip>
          <a:stretch>
            <a:fillRect/>
          </a:stretch>
        </p:blipFill>
        <p:spPr>
          <a:xfrm>
            <a:off x="695838" y="1333460"/>
            <a:ext cx="4562186" cy="2834248"/>
          </a:xfrm>
          <a:prstGeom prst="rect">
            <a:avLst/>
          </a:prstGeom>
          <a:ln w="12700">
            <a:miter lim="400000"/>
          </a:ln>
        </p:spPr>
      </p:pic>
      <p:pic>
        <p:nvPicPr>
          <p:cNvPr id="107" name="pasted-image.pdf" descr="pasted-image.pdf"/>
          <p:cNvPicPr>
            <a:picLocks noChangeAspect="1"/>
          </p:cNvPicPr>
          <p:nvPr/>
        </p:nvPicPr>
        <p:blipFill>
          <a:blip r:embed="rId3">
            <a:extLst/>
          </a:blip>
          <a:stretch>
            <a:fillRect/>
          </a:stretch>
        </p:blipFill>
        <p:spPr>
          <a:xfrm>
            <a:off x="5527448" y="2155247"/>
            <a:ext cx="133878" cy="1804646"/>
          </a:xfrm>
          <a:prstGeom prst="rect">
            <a:avLst/>
          </a:prstGeom>
          <a:ln w="12700">
            <a:miter lim="400000"/>
          </a:ln>
        </p:spPr>
      </p:pic>
      <p:sp>
        <p:nvSpPr>
          <p:cNvPr id="108" name="You"/>
          <p:cNvSpPr txBox="1"/>
          <p:nvPr/>
        </p:nvSpPr>
        <p:spPr>
          <a:xfrm>
            <a:off x="5930749" y="3162728"/>
            <a:ext cx="5311394" cy="630940"/>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anchor="ctr">
            <a:spAutoFit/>
          </a:bodyPr>
          <a:lstStyle>
            <a:lvl1pPr algn="l">
              <a:defRPr sz="4800" cap="all">
                <a:solidFill>
                  <a:srgbClr val="00A585"/>
                </a:solidFill>
                <a:latin typeface="Open Sans Bold"/>
                <a:ea typeface="Open Sans Bold"/>
                <a:cs typeface="Open Sans Bold"/>
                <a:sym typeface="Open Sans Bold"/>
              </a:defRPr>
            </a:lvl1pPr>
          </a:lstStyle>
          <a:p>
            <a:pPr marL="0" marR="0" lvl="0" indent="0" algn="l" defTabSz="438150" rtl="0" eaLnBrk="1" fontAlgn="auto" latinLnBrk="0" hangingPunct="0">
              <a:lnSpc>
                <a:spcPct val="100000"/>
              </a:lnSpc>
              <a:spcBef>
                <a:spcPts val="0"/>
              </a:spcBef>
              <a:spcAft>
                <a:spcPts val="0"/>
              </a:spcAft>
              <a:buClrTx/>
              <a:buSzTx/>
              <a:buFontTx/>
              <a:buNone/>
              <a:tabLst/>
              <a:defRPr/>
            </a:pPr>
            <a:r>
              <a:rPr kumimoji="0" sz="3600" b="0" i="0" u="none" strike="noStrike" kern="0" cap="all" spc="0" normalizeH="0" baseline="0" noProof="0" dirty="0">
                <a:ln>
                  <a:noFill/>
                </a:ln>
                <a:solidFill>
                  <a:srgbClr val="00A585"/>
                </a:solidFill>
                <a:effectLst/>
                <a:uLnTx/>
                <a:uFillTx/>
                <a:latin typeface="Open Sans Bold"/>
                <a:sym typeface="Open Sans Bold"/>
              </a:rPr>
              <a:t>You</a:t>
            </a:r>
          </a:p>
        </p:txBody>
      </p:sp>
      <p:sp>
        <p:nvSpPr>
          <p:cNvPr id="109" name="Thank"/>
          <p:cNvSpPr txBox="1"/>
          <p:nvPr/>
        </p:nvSpPr>
        <p:spPr>
          <a:xfrm>
            <a:off x="5885201" y="2061211"/>
            <a:ext cx="5508938" cy="795089"/>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anchor="ctr">
            <a:spAutoFit/>
          </a:bodyPr>
          <a:lstStyle>
            <a:lvl1pPr algn="l">
              <a:defRPr sz="6000" cap="all">
                <a:solidFill>
                  <a:srgbClr val="000000"/>
                </a:solidFill>
                <a:latin typeface="Open Sans Light"/>
                <a:ea typeface="Open Sans Light"/>
                <a:cs typeface="Open Sans Light"/>
                <a:sym typeface="Open Sans Light"/>
              </a:defRPr>
            </a:lvl1pPr>
          </a:lstStyle>
          <a:p>
            <a:pPr marL="0" marR="0" lvl="0" indent="0" algn="l" defTabSz="438150" rtl="0" eaLnBrk="1" fontAlgn="auto" latinLnBrk="0" hangingPunct="0">
              <a:lnSpc>
                <a:spcPct val="100000"/>
              </a:lnSpc>
              <a:spcBef>
                <a:spcPts val="0"/>
              </a:spcBef>
              <a:spcAft>
                <a:spcPts val="0"/>
              </a:spcAft>
              <a:buClrTx/>
              <a:buSzTx/>
              <a:buFontTx/>
              <a:buNone/>
              <a:tabLst/>
              <a:defRPr/>
            </a:pPr>
            <a:r>
              <a:rPr kumimoji="0" sz="4500" b="0" i="0" u="none" strike="noStrike" kern="0" cap="all" spc="0" normalizeH="0" baseline="0" noProof="0" dirty="0">
                <a:ln>
                  <a:noFill/>
                </a:ln>
                <a:solidFill>
                  <a:srgbClr val="000000"/>
                </a:solidFill>
                <a:effectLst/>
                <a:uLnTx/>
                <a:uFillTx/>
                <a:latin typeface="Open Sans Light"/>
                <a:sym typeface="Open Sans Light"/>
              </a:rPr>
              <a:t>Thank</a:t>
            </a:r>
          </a:p>
        </p:txBody>
      </p:sp>
      <p:sp>
        <p:nvSpPr>
          <p:cNvPr id="7" name="Slide Number">
            <a:extLst>
              <a:ext uri="{FF2B5EF4-FFF2-40B4-BE49-F238E27FC236}">
                <a16:creationId xmlns:a16="http://schemas.microsoft.com/office/drawing/2014/main" id="{4D75C9F5-A1B9-4391-B78F-9DFD4DC172FA}"/>
              </a:ext>
            </a:extLst>
          </p:cNvPr>
          <p:cNvSpPr txBox="1">
            <a:spLocks noGrp="1"/>
          </p:cNvSpPr>
          <p:nvPr>
            <p:ph type="sldNum" sz="quarter" idx="2"/>
          </p:nvPr>
        </p:nvSpPr>
        <p:spPr>
          <a:xfrm>
            <a:off x="695838" y="9022928"/>
            <a:ext cx="267702" cy="264175"/>
          </a:xfrm>
          <a:prstGeom prst="rect">
            <a:avLst/>
          </a:prstGeom>
        </p:spPr>
        <p:txBody>
          <a:bodyPr/>
          <a:lstStyle/>
          <a:p>
            <a:pPr defTabSz="438150"/>
            <a:fld id="{86CB4B4D-7CA3-9044-876B-883B54F8677D}" type="slidenum">
              <a:rPr lang="en-ZW" smtClean="0"/>
              <a:pPr defTabSz="438150"/>
              <a:t>‹#›</a:t>
            </a:fld>
            <a:endParaRPr lang="en-ZW" dirty="0"/>
          </a:p>
        </p:txBody>
      </p:sp>
    </p:spTree>
    <p:extLst>
      <p:ext uri="{BB962C8B-B14F-4D97-AF65-F5344CB8AC3E}">
        <p14:creationId xmlns:p14="http://schemas.microsoft.com/office/powerpoint/2010/main" val="3006599399"/>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Title Text</a:t>
            </a:r>
          </a:p>
        </p:txBody>
      </p:sp>
      <p:sp>
        <p:nvSpPr>
          <p:cNvPr id="3" name="Body Level One…"/>
          <p:cNvSpPr txBox="1">
            <a:spLocks noGrp="1"/>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Body Level One</a:t>
            </a:r>
          </a:p>
          <a:p>
            <a:pPr lvl="1"/>
            <a:r>
              <a:rPr dirty="0"/>
              <a:t>Body Level Two</a:t>
            </a:r>
          </a:p>
        </p:txBody>
      </p:sp>
      <p:pic>
        <p:nvPicPr>
          <p:cNvPr id="4" name="pasted-image.pdf" descr="pasted-image.pdf"/>
          <p:cNvPicPr>
            <a:picLocks noChangeAspect="1"/>
          </p:cNvPicPr>
          <p:nvPr/>
        </p:nvPicPr>
        <p:blipFill>
          <a:blip r:embed="rId6">
            <a:extLst/>
          </a:blip>
          <a:stretch>
            <a:fillRect/>
          </a:stretch>
        </p:blipFill>
        <p:spPr>
          <a:xfrm>
            <a:off x="320386" y="8680417"/>
            <a:ext cx="1508550" cy="850971"/>
          </a:xfrm>
          <a:prstGeom prst="rect">
            <a:avLst/>
          </a:prstGeom>
          <a:ln w="12700">
            <a:miter lim="400000"/>
          </a:ln>
        </p:spPr>
      </p:pic>
      <p:pic>
        <p:nvPicPr>
          <p:cNvPr id="5" name="pasted-image.pdf" descr="pasted-image.pdf"/>
          <p:cNvPicPr>
            <a:picLocks noChangeAspect="1"/>
          </p:cNvPicPr>
          <p:nvPr/>
        </p:nvPicPr>
        <p:blipFill>
          <a:blip r:embed="rId7">
            <a:extLst/>
          </a:blip>
          <a:stretch>
            <a:fillRect/>
          </a:stretch>
        </p:blipFill>
        <p:spPr>
          <a:xfrm>
            <a:off x="1930622" y="8878129"/>
            <a:ext cx="49814" cy="406402"/>
          </a:xfrm>
          <a:prstGeom prst="rect">
            <a:avLst/>
          </a:prstGeom>
          <a:ln w="12700">
            <a:miter lim="400000"/>
          </a:ln>
        </p:spPr>
      </p:pic>
      <p:sp>
        <p:nvSpPr>
          <p:cNvPr id="6" name="Page"/>
          <p:cNvSpPr txBox="1"/>
          <p:nvPr/>
        </p:nvSpPr>
        <p:spPr>
          <a:xfrm>
            <a:off x="2036149" y="8833853"/>
            <a:ext cx="600800" cy="238525"/>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anchor="ctr">
            <a:spAutoFit/>
          </a:bodyPr>
          <a:lstStyle>
            <a:lvl1pPr algn="l">
              <a:defRPr sz="1400" cap="all">
                <a:solidFill>
                  <a:srgbClr val="676767"/>
                </a:solidFill>
                <a:latin typeface="Open Sans Bold"/>
                <a:ea typeface="Open Sans Bold"/>
                <a:cs typeface="Open Sans Bold"/>
                <a:sym typeface="Open Sans Bold"/>
              </a:defRPr>
            </a:lvl1pPr>
          </a:lstStyle>
          <a:p>
            <a:pPr marL="0" marR="0" lvl="0" indent="0" algn="l" defTabSz="438150" rtl="0" eaLnBrk="1" fontAlgn="auto" latinLnBrk="0" hangingPunct="0">
              <a:lnSpc>
                <a:spcPct val="100000"/>
              </a:lnSpc>
              <a:spcBef>
                <a:spcPts val="0"/>
              </a:spcBef>
              <a:spcAft>
                <a:spcPts val="0"/>
              </a:spcAft>
              <a:buClrTx/>
              <a:buSzTx/>
              <a:buFontTx/>
              <a:buNone/>
              <a:tabLst/>
              <a:defRPr/>
            </a:pPr>
            <a:r>
              <a:rPr kumimoji="0" lang="en-US" sz="1050" b="0" i="0" u="none" strike="noStrike" kern="0" cap="all" spc="0" normalizeH="0" baseline="0" noProof="0" dirty="0">
                <a:ln>
                  <a:noFill/>
                </a:ln>
                <a:solidFill>
                  <a:srgbClr val="676767"/>
                </a:solidFill>
                <a:effectLst/>
                <a:uLnTx/>
                <a:uFillTx/>
                <a:latin typeface="Open Sans Bold"/>
                <a:sym typeface="Open Sans Bold"/>
              </a:rPr>
              <a:t>SLIDE</a:t>
            </a:r>
            <a:endParaRPr kumimoji="0" sz="1050" b="0" i="0" u="none" strike="noStrike" kern="0" cap="all" spc="0" normalizeH="0" baseline="0" noProof="0" dirty="0">
              <a:ln>
                <a:noFill/>
              </a:ln>
              <a:solidFill>
                <a:srgbClr val="676767"/>
              </a:solidFill>
              <a:effectLst/>
              <a:uLnTx/>
              <a:uFillTx/>
              <a:latin typeface="Open Sans Bold"/>
              <a:sym typeface="Open Sans Bold"/>
            </a:endParaRPr>
          </a:p>
        </p:txBody>
      </p:sp>
      <p:sp>
        <p:nvSpPr>
          <p:cNvPr id="7" name="Slide Number"/>
          <p:cNvSpPr txBox="1">
            <a:spLocks noGrp="1"/>
          </p:cNvSpPr>
          <p:nvPr>
            <p:ph type="sldNum" sz="quarter" idx="2"/>
          </p:nvPr>
        </p:nvSpPr>
        <p:spPr>
          <a:xfrm>
            <a:off x="2049163" y="9029317"/>
            <a:ext cx="267702" cy="264175"/>
          </a:xfrm>
          <a:prstGeom prst="rect">
            <a:avLst/>
          </a:prstGeom>
          <a:ln w="12700">
            <a:miter lim="400000"/>
          </a:ln>
        </p:spPr>
        <p:txBody>
          <a:bodyPr wrap="none" lIns="50800" tIns="50800" rIns="50800" bIns="50800">
            <a:spAutoFit/>
          </a:bodyPr>
          <a:lstStyle>
            <a:lvl1pPr algn="l">
              <a:defRPr sz="1050">
                <a:solidFill>
                  <a:srgbClr val="00A585"/>
                </a:solidFill>
                <a:latin typeface="Open Sans Bold"/>
                <a:ea typeface="Open Sans Bold"/>
                <a:cs typeface="Open Sans Bold"/>
                <a:sym typeface="Open Sans Bold"/>
              </a:defRPr>
            </a:lvl1pPr>
          </a:lstStyle>
          <a:p>
            <a:pPr defTabSz="438150"/>
            <a:fld id="{86CB4B4D-7CA3-9044-876B-883B54F8677D}" type="slidenum">
              <a:rPr lang="en-ZW" smtClean="0"/>
              <a:pPr defTabSz="438150"/>
              <a:t>‹#›</a:t>
            </a:fld>
            <a:endParaRPr lang="en-ZW" dirty="0"/>
          </a:p>
        </p:txBody>
      </p:sp>
    </p:spTree>
    <p:extLst>
      <p:ext uri="{BB962C8B-B14F-4D97-AF65-F5344CB8AC3E}">
        <p14:creationId xmlns:p14="http://schemas.microsoft.com/office/powerpoint/2010/main" val="2914707299"/>
      </p:ext>
    </p:extLst>
  </p:cSld>
  <p:clrMap bg1="dk1" tx1="lt1" bg2="dk2" tx2="lt2" accent1="accent1" accent2="accent2" accent3="accent3" accent4="accent4" accent5="accent5" accent6="accent6" hlink="hlink" folHlink="folHlink"/>
  <p:sldLayoutIdLst>
    <p:sldLayoutId id="2147483670" r:id="rId1"/>
    <p:sldLayoutId id="2147483672" r:id="rId2"/>
    <p:sldLayoutId id="2147483673" r:id="rId3"/>
    <p:sldLayoutId id="2147483674" r:id="rId4"/>
  </p:sldLayoutIdLst>
  <p:transition spd="med"/>
  <p:txStyles>
    <p:titleStyle>
      <a:lvl1pPr marL="0" marR="0" indent="0" algn="ctr" defTabSz="438150" rtl="0" latinLnBrk="0">
        <a:lnSpc>
          <a:spcPct val="100000"/>
        </a:lnSpc>
        <a:spcBef>
          <a:spcPts val="0"/>
        </a:spcBef>
        <a:spcAft>
          <a:spcPts val="0"/>
        </a:spcAft>
        <a:buClrTx/>
        <a:buSzTx/>
        <a:buFontTx/>
        <a:buNone/>
        <a:tabLst/>
        <a:defRPr sz="4050" b="1" i="0" u="none" strike="noStrike" cap="none" spc="0" baseline="0">
          <a:ln>
            <a:noFill/>
          </a:ln>
          <a:solidFill>
            <a:srgbClr val="00B297"/>
          </a:solidFill>
          <a:uFillTx/>
          <a:latin typeface="Open Sans Regular"/>
          <a:ea typeface="Open Sans Regular"/>
          <a:cs typeface="Open Sans Regular"/>
          <a:sym typeface="Open Sans Regular"/>
        </a:defRPr>
      </a:lvl1pPr>
      <a:lvl2pPr marL="0" marR="0" indent="0" algn="ctr" defTabSz="438150" rtl="0" latinLnBrk="0">
        <a:lnSpc>
          <a:spcPct val="100000"/>
        </a:lnSpc>
        <a:spcBef>
          <a:spcPts val="0"/>
        </a:spcBef>
        <a:spcAft>
          <a:spcPts val="0"/>
        </a:spcAft>
        <a:buClrTx/>
        <a:buSzTx/>
        <a:buFontTx/>
        <a:buNone/>
        <a:tabLst/>
        <a:defRPr sz="3600" b="0" i="0" u="none" strike="noStrike" cap="none" spc="0" baseline="0">
          <a:ln>
            <a:noFill/>
          </a:ln>
          <a:solidFill>
            <a:srgbClr val="00B297"/>
          </a:solidFill>
          <a:uFillTx/>
          <a:latin typeface="Open Sans Regular"/>
          <a:ea typeface="Open Sans Regular"/>
          <a:cs typeface="Open Sans Regular"/>
          <a:sym typeface="Open Sans Regular"/>
        </a:defRPr>
      </a:lvl2pPr>
      <a:lvl3pPr marL="0" marR="0" indent="0" algn="ctr" defTabSz="438150" rtl="0" latinLnBrk="0">
        <a:lnSpc>
          <a:spcPct val="100000"/>
        </a:lnSpc>
        <a:spcBef>
          <a:spcPts val="0"/>
        </a:spcBef>
        <a:spcAft>
          <a:spcPts val="0"/>
        </a:spcAft>
        <a:buClrTx/>
        <a:buSzTx/>
        <a:buFontTx/>
        <a:buNone/>
        <a:tabLst/>
        <a:defRPr sz="3600" b="0" i="0" u="none" strike="noStrike" cap="none" spc="0" baseline="0">
          <a:ln>
            <a:noFill/>
          </a:ln>
          <a:solidFill>
            <a:srgbClr val="00B297"/>
          </a:solidFill>
          <a:uFillTx/>
          <a:latin typeface="Open Sans Regular"/>
          <a:ea typeface="Open Sans Regular"/>
          <a:cs typeface="Open Sans Regular"/>
          <a:sym typeface="Open Sans Regular"/>
        </a:defRPr>
      </a:lvl3pPr>
      <a:lvl4pPr marL="0" marR="0" indent="0" algn="ctr" defTabSz="438150" rtl="0" latinLnBrk="0">
        <a:lnSpc>
          <a:spcPct val="100000"/>
        </a:lnSpc>
        <a:spcBef>
          <a:spcPts val="0"/>
        </a:spcBef>
        <a:spcAft>
          <a:spcPts val="0"/>
        </a:spcAft>
        <a:buClrTx/>
        <a:buSzTx/>
        <a:buFontTx/>
        <a:buNone/>
        <a:tabLst/>
        <a:defRPr sz="3600" b="0" i="0" u="none" strike="noStrike" cap="none" spc="0" baseline="0">
          <a:ln>
            <a:noFill/>
          </a:ln>
          <a:solidFill>
            <a:srgbClr val="00B297"/>
          </a:solidFill>
          <a:uFillTx/>
          <a:latin typeface="Open Sans Regular"/>
          <a:ea typeface="Open Sans Regular"/>
          <a:cs typeface="Open Sans Regular"/>
          <a:sym typeface="Open Sans Regular"/>
        </a:defRPr>
      </a:lvl4pPr>
      <a:lvl5pPr marL="0" marR="0" indent="0" algn="ctr" defTabSz="438150" rtl="0" latinLnBrk="0">
        <a:lnSpc>
          <a:spcPct val="100000"/>
        </a:lnSpc>
        <a:spcBef>
          <a:spcPts val="0"/>
        </a:spcBef>
        <a:spcAft>
          <a:spcPts val="0"/>
        </a:spcAft>
        <a:buClrTx/>
        <a:buSzTx/>
        <a:buFontTx/>
        <a:buNone/>
        <a:tabLst/>
        <a:defRPr sz="3600" b="0" i="0" u="none" strike="noStrike" cap="none" spc="0" baseline="0">
          <a:ln>
            <a:noFill/>
          </a:ln>
          <a:solidFill>
            <a:srgbClr val="00B297"/>
          </a:solidFill>
          <a:uFillTx/>
          <a:latin typeface="Open Sans Regular"/>
          <a:ea typeface="Open Sans Regular"/>
          <a:cs typeface="Open Sans Regular"/>
          <a:sym typeface="Open Sans Regular"/>
        </a:defRPr>
      </a:lvl5pPr>
      <a:lvl6pPr marL="0" marR="0" indent="0" algn="ctr" defTabSz="438150" rtl="0" latinLnBrk="0">
        <a:lnSpc>
          <a:spcPct val="100000"/>
        </a:lnSpc>
        <a:spcBef>
          <a:spcPts val="0"/>
        </a:spcBef>
        <a:spcAft>
          <a:spcPts val="0"/>
        </a:spcAft>
        <a:buClrTx/>
        <a:buSzTx/>
        <a:buFontTx/>
        <a:buNone/>
        <a:tabLst/>
        <a:defRPr sz="3600" b="0" i="0" u="none" strike="noStrike" cap="none" spc="0" baseline="0">
          <a:ln>
            <a:noFill/>
          </a:ln>
          <a:solidFill>
            <a:srgbClr val="00B297"/>
          </a:solidFill>
          <a:uFillTx/>
          <a:latin typeface="Open Sans Regular"/>
          <a:ea typeface="Open Sans Regular"/>
          <a:cs typeface="Open Sans Regular"/>
          <a:sym typeface="Open Sans Regular"/>
        </a:defRPr>
      </a:lvl6pPr>
      <a:lvl7pPr marL="0" marR="0" indent="0" algn="ctr" defTabSz="438150" rtl="0" latinLnBrk="0">
        <a:lnSpc>
          <a:spcPct val="100000"/>
        </a:lnSpc>
        <a:spcBef>
          <a:spcPts val="0"/>
        </a:spcBef>
        <a:spcAft>
          <a:spcPts val="0"/>
        </a:spcAft>
        <a:buClrTx/>
        <a:buSzTx/>
        <a:buFontTx/>
        <a:buNone/>
        <a:tabLst/>
        <a:defRPr sz="3600" b="0" i="0" u="none" strike="noStrike" cap="none" spc="0" baseline="0">
          <a:ln>
            <a:noFill/>
          </a:ln>
          <a:solidFill>
            <a:srgbClr val="00B297"/>
          </a:solidFill>
          <a:uFillTx/>
          <a:latin typeface="Open Sans Regular"/>
          <a:ea typeface="Open Sans Regular"/>
          <a:cs typeface="Open Sans Regular"/>
          <a:sym typeface="Open Sans Regular"/>
        </a:defRPr>
      </a:lvl7pPr>
      <a:lvl8pPr marL="0" marR="0" indent="0" algn="ctr" defTabSz="438150" rtl="0" latinLnBrk="0">
        <a:lnSpc>
          <a:spcPct val="100000"/>
        </a:lnSpc>
        <a:spcBef>
          <a:spcPts val="0"/>
        </a:spcBef>
        <a:spcAft>
          <a:spcPts val="0"/>
        </a:spcAft>
        <a:buClrTx/>
        <a:buSzTx/>
        <a:buFontTx/>
        <a:buNone/>
        <a:tabLst/>
        <a:defRPr sz="3600" b="0" i="0" u="none" strike="noStrike" cap="none" spc="0" baseline="0">
          <a:ln>
            <a:noFill/>
          </a:ln>
          <a:solidFill>
            <a:srgbClr val="00B297"/>
          </a:solidFill>
          <a:uFillTx/>
          <a:latin typeface="Open Sans Regular"/>
          <a:ea typeface="Open Sans Regular"/>
          <a:cs typeface="Open Sans Regular"/>
          <a:sym typeface="Open Sans Regular"/>
        </a:defRPr>
      </a:lvl8pPr>
      <a:lvl9pPr marL="0" marR="0" indent="0" algn="ctr" defTabSz="438150" rtl="0" latinLnBrk="0">
        <a:lnSpc>
          <a:spcPct val="100000"/>
        </a:lnSpc>
        <a:spcBef>
          <a:spcPts val="0"/>
        </a:spcBef>
        <a:spcAft>
          <a:spcPts val="0"/>
        </a:spcAft>
        <a:buClrTx/>
        <a:buSzTx/>
        <a:buFontTx/>
        <a:buNone/>
        <a:tabLst/>
        <a:defRPr sz="3600" b="0" i="0" u="none" strike="noStrike" cap="none" spc="0" baseline="0">
          <a:ln>
            <a:noFill/>
          </a:ln>
          <a:solidFill>
            <a:srgbClr val="00B297"/>
          </a:solidFill>
          <a:uFillTx/>
          <a:latin typeface="Open Sans Regular"/>
          <a:ea typeface="Open Sans Regular"/>
          <a:cs typeface="Open Sans Regular"/>
          <a:sym typeface="Open Sans Regular"/>
        </a:defRPr>
      </a:lvl9pPr>
    </p:titleStyle>
    <p:bodyStyle>
      <a:lvl1pPr marL="166688" marR="0" indent="-166688" algn="ctr" defTabSz="438150" rtl="0" latinLnBrk="0">
        <a:lnSpc>
          <a:spcPct val="100000"/>
        </a:lnSpc>
        <a:spcBef>
          <a:spcPts val="1500"/>
        </a:spcBef>
        <a:spcAft>
          <a:spcPts val="0"/>
        </a:spcAft>
        <a:buClrTx/>
        <a:buSzPct val="75000"/>
        <a:buFontTx/>
        <a:buChar char="•"/>
        <a:tabLst/>
        <a:defRPr sz="1350" b="0" i="0" u="none" strike="noStrike" cap="none" spc="0" baseline="0">
          <a:ln>
            <a:noFill/>
          </a:ln>
          <a:solidFill>
            <a:srgbClr val="676767"/>
          </a:solidFill>
          <a:uFillTx/>
          <a:latin typeface="Open Sans"/>
          <a:ea typeface="Open Sans"/>
          <a:cs typeface="Open Sans"/>
          <a:sym typeface="Open Sans"/>
        </a:defRPr>
      </a:lvl1pPr>
      <a:lvl2pPr marL="500063" marR="0" indent="-166688" algn="ctr" defTabSz="438150" rtl="0" latinLnBrk="0">
        <a:lnSpc>
          <a:spcPct val="100000"/>
        </a:lnSpc>
        <a:spcBef>
          <a:spcPts val="1500"/>
        </a:spcBef>
        <a:spcAft>
          <a:spcPts val="0"/>
        </a:spcAft>
        <a:buClrTx/>
        <a:buSzPct val="75000"/>
        <a:buFontTx/>
        <a:buChar char="•"/>
        <a:tabLst/>
        <a:defRPr sz="1350" b="0" i="0" u="none" strike="noStrike" cap="none" spc="0" baseline="0">
          <a:ln>
            <a:noFill/>
          </a:ln>
          <a:solidFill>
            <a:srgbClr val="676767"/>
          </a:solidFill>
          <a:uFillTx/>
          <a:latin typeface="Open Sans"/>
          <a:ea typeface="Open Sans"/>
          <a:cs typeface="Open Sans"/>
          <a:sym typeface="Open Sans"/>
        </a:defRPr>
      </a:lvl2pPr>
      <a:lvl3pPr marL="833438" marR="0" indent="-166688" algn="ctr" defTabSz="438150" rtl="0" latinLnBrk="0">
        <a:lnSpc>
          <a:spcPct val="100000"/>
        </a:lnSpc>
        <a:spcBef>
          <a:spcPts val="1500"/>
        </a:spcBef>
        <a:spcAft>
          <a:spcPts val="0"/>
        </a:spcAft>
        <a:buClrTx/>
        <a:buSzPct val="75000"/>
        <a:buFontTx/>
        <a:buChar char="•"/>
        <a:tabLst/>
        <a:defRPr sz="1350" b="0" i="0" u="none" strike="noStrike" cap="none" spc="0" baseline="0">
          <a:ln>
            <a:noFill/>
          </a:ln>
          <a:solidFill>
            <a:srgbClr val="676767"/>
          </a:solidFill>
          <a:uFillTx/>
          <a:latin typeface="Open Sans"/>
          <a:ea typeface="Open Sans"/>
          <a:cs typeface="Open Sans"/>
          <a:sym typeface="Open Sans"/>
        </a:defRPr>
      </a:lvl3pPr>
      <a:lvl4pPr marL="1166813" marR="0" indent="-166688" algn="ctr" defTabSz="438150" rtl="0" latinLnBrk="0">
        <a:lnSpc>
          <a:spcPct val="100000"/>
        </a:lnSpc>
        <a:spcBef>
          <a:spcPts val="1500"/>
        </a:spcBef>
        <a:spcAft>
          <a:spcPts val="0"/>
        </a:spcAft>
        <a:buClrTx/>
        <a:buSzPct val="75000"/>
        <a:buFontTx/>
        <a:buChar char="•"/>
        <a:tabLst/>
        <a:defRPr sz="1350" b="0" i="0" u="none" strike="noStrike" cap="none" spc="0" baseline="0">
          <a:ln>
            <a:noFill/>
          </a:ln>
          <a:solidFill>
            <a:srgbClr val="676767"/>
          </a:solidFill>
          <a:uFillTx/>
          <a:latin typeface="Open Sans"/>
          <a:ea typeface="Open Sans"/>
          <a:cs typeface="Open Sans"/>
          <a:sym typeface="Open Sans"/>
        </a:defRPr>
      </a:lvl4pPr>
      <a:lvl5pPr marL="1500188" marR="0" indent="-166688" algn="ctr" defTabSz="438150" rtl="0" latinLnBrk="0">
        <a:lnSpc>
          <a:spcPct val="100000"/>
        </a:lnSpc>
        <a:spcBef>
          <a:spcPts val="1500"/>
        </a:spcBef>
        <a:spcAft>
          <a:spcPts val="0"/>
        </a:spcAft>
        <a:buClrTx/>
        <a:buSzPct val="75000"/>
        <a:buFontTx/>
        <a:buChar char="•"/>
        <a:tabLst/>
        <a:defRPr sz="1350" b="0" i="0" u="none" strike="noStrike" cap="none" spc="0" baseline="0">
          <a:ln>
            <a:noFill/>
          </a:ln>
          <a:solidFill>
            <a:srgbClr val="676767"/>
          </a:solidFill>
          <a:uFillTx/>
          <a:latin typeface="Open Sans"/>
          <a:ea typeface="Open Sans"/>
          <a:cs typeface="Open Sans"/>
          <a:sym typeface="Open Sans"/>
        </a:defRPr>
      </a:lvl5pPr>
      <a:lvl6pPr marL="1833563" marR="0" indent="-166688" algn="ctr" defTabSz="438150" rtl="0" latinLnBrk="0">
        <a:lnSpc>
          <a:spcPct val="100000"/>
        </a:lnSpc>
        <a:spcBef>
          <a:spcPts val="1500"/>
        </a:spcBef>
        <a:spcAft>
          <a:spcPts val="0"/>
        </a:spcAft>
        <a:buClrTx/>
        <a:buSzPct val="75000"/>
        <a:buFontTx/>
        <a:buChar char="•"/>
        <a:tabLst/>
        <a:defRPr sz="1350" b="0" i="0" u="none" strike="noStrike" cap="none" spc="0" baseline="0">
          <a:ln>
            <a:noFill/>
          </a:ln>
          <a:solidFill>
            <a:srgbClr val="676767"/>
          </a:solidFill>
          <a:uFillTx/>
          <a:latin typeface="Open Sans"/>
          <a:ea typeface="Open Sans"/>
          <a:cs typeface="Open Sans"/>
          <a:sym typeface="Open Sans"/>
        </a:defRPr>
      </a:lvl6pPr>
      <a:lvl7pPr marL="2166938" marR="0" indent="-166688" algn="ctr" defTabSz="438150" rtl="0" latinLnBrk="0">
        <a:lnSpc>
          <a:spcPct val="100000"/>
        </a:lnSpc>
        <a:spcBef>
          <a:spcPts val="1500"/>
        </a:spcBef>
        <a:spcAft>
          <a:spcPts val="0"/>
        </a:spcAft>
        <a:buClrTx/>
        <a:buSzPct val="75000"/>
        <a:buFontTx/>
        <a:buChar char="•"/>
        <a:tabLst/>
        <a:defRPr sz="1350" b="0" i="0" u="none" strike="noStrike" cap="none" spc="0" baseline="0">
          <a:ln>
            <a:noFill/>
          </a:ln>
          <a:solidFill>
            <a:srgbClr val="676767"/>
          </a:solidFill>
          <a:uFillTx/>
          <a:latin typeface="Open Sans"/>
          <a:ea typeface="Open Sans"/>
          <a:cs typeface="Open Sans"/>
          <a:sym typeface="Open Sans"/>
        </a:defRPr>
      </a:lvl7pPr>
      <a:lvl8pPr marL="2500313" marR="0" indent="-166688" algn="ctr" defTabSz="438150" rtl="0" latinLnBrk="0">
        <a:lnSpc>
          <a:spcPct val="100000"/>
        </a:lnSpc>
        <a:spcBef>
          <a:spcPts val="1500"/>
        </a:spcBef>
        <a:spcAft>
          <a:spcPts val="0"/>
        </a:spcAft>
        <a:buClrTx/>
        <a:buSzPct val="75000"/>
        <a:buFontTx/>
        <a:buChar char="•"/>
        <a:tabLst/>
        <a:defRPr sz="1350" b="0" i="0" u="none" strike="noStrike" cap="none" spc="0" baseline="0">
          <a:ln>
            <a:noFill/>
          </a:ln>
          <a:solidFill>
            <a:srgbClr val="676767"/>
          </a:solidFill>
          <a:uFillTx/>
          <a:latin typeface="Open Sans"/>
          <a:ea typeface="Open Sans"/>
          <a:cs typeface="Open Sans"/>
          <a:sym typeface="Open Sans"/>
        </a:defRPr>
      </a:lvl8pPr>
      <a:lvl9pPr marL="2833688" marR="0" indent="-166688" algn="ctr" defTabSz="438150" rtl="0" latinLnBrk="0">
        <a:lnSpc>
          <a:spcPct val="100000"/>
        </a:lnSpc>
        <a:spcBef>
          <a:spcPts val="1500"/>
        </a:spcBef>
        <a:spcAft>
          <a:spcPts val="0"/>
        </a:spcAft>
        <a:buClrTx/>
        <a:buSzPct val="75000"/>
        <a:buFontTx/>
        <a:buChar char="•"/>
        <a:tabLst/>
        <a:defRPr sz="1350" b="0" i="0" u="none" strike="noStrike" cap="none" spc="0" baseline="0">
          <a:ln>
            <a:noFill/>
          </a:ln>
          <a:solidFill>
            <a:srgbClr val="676767"/>
          </a:solidFill>
          <a:uFillTx/>
          <a:latin typeface="Open Sans"/>
          <a:ea typeface="Open Sans"/>
          <a:cs typeface="Open Sans"/>
          <a:sym typeface="Open Sans"/>
        </a:defRPr>
      </a:lvl9pPr>
    </p:bodyStyle>
    <p:otherStyle>
      <a:lvl1pPr marL="0" marR="0" indent="0" algn="l" defTabSz="438150" rtl="0" latinLnBrk="0">
        <a:lnSpc>
          <a:spcPct val="100000"/>
        </a:lnSpc>
        <a:spcBef>
          <a:spcPts val="0"/>
        </a:spcBef>
        <a:spcAft>
          <a:spcPts val="0"/>
        </a:spcAft>
        <a:buClrTx/>
        <a:buSzTx/>
        <a:buFontTx/>
        <a:buNone/>
        <a:tabLst/>
        <a:defRPr sz="1050" b="0" i="0" u="none" strike="noStrike" cap="none" spc="0" baseline="0">
          <a:ln>
            <a:noFill/>
          </a:ln>
          <a:solidFill>
            <a:schemeClr val="tx1"/>
          </a:solidFill>
          <a:uFillTx/>
          <a:latin typeface="+mn-lt"/>
          <a:ea typeface="+mn-ea"/>
          <a:cs typeface="+mn-cs"/>
          <a:sym typeface="Open Sans Bold"/>
        </a:defRPr>
      </a:lvl1pPr>
      <a:lvl2pPr marL="0" marR="0" indent="0" algn="l" defTabSz="438150" rtl="0" latinLnBrk="0">
        <a:lnSpc>
          <a:spcPct val="100000"/>
        </a:lnSpc>
        <a:spcBef>
          <a:spcPts val="0"/>
        </a:spcBef>
        <a:spcAft>
          <a:spcPts val="0"/>
        </a:spcAft>
        <a:buClrTx/>
        <a:buSzTx/>
        <a:buFontTx/>
        <a:buNone/>
        <a:tabLst/>
        <a:defRPr sz="1050" b="0" i="0" u="none" strike="noStrike" cap="none" spc="0" baseline="0">
          <a:ln>
            <a:noFill/>
          </a:ln>
          <a:solidFill>
            <a:schemeClr val="tx1"/>
          </a:solidFill>
          <a:uFillTx/>
          <a:latin typeface="+mn-lt"/>
          <a:ea typeface="+mn-ea"/>
          <a:cs typeface="+mn-cs"/>
          <a:sym typeface="Open Sans Bold"/>
        </a:defRPr>
      </a:lvl2pPr>
      <a:lvl3pPr marL="0" marR="0" indent="0" algn="l" defTabSz="438150" rtl="0" latinLnBrk="0">
        <a:lnSpc>
          <a:spcPct val="100000"/>
        </a:lnSpc>
        <a:spcBef>
          <a:spcPts val="0"/>
        </a:spcBef>
        <a:spcAft>
          <a:spcPts val="0"/>
        </a:spcAft>
        <a:buClrTx/>
        <a:buSzTx/>
        <a:buFontTx/>
        <a:buNone/>
        <a:tabLst/>
        <a:defRPr sz="1050" b="0" i="0" u="none" strike="noStrike" cap="none" spc="0" baseline="0">
          <a:ln>
            <a:noFill/>
          </a:ln>
          <a:solidFill>
            <a:schemeClr val="tx1"/>
          </a:solidFill>
          <a:uFillTx/>
          <a:latin typeface="+mn-lt"/>
          <a:ea typeface="+mn-ea"/>
          <a:cs typeface="+mn-cs"/>
          <a:sym typeface="Open Sans Bold"/>
        </a:defRPr>
      </a:lvl3pPr>
      <a:lvl4pPr marL="0" marR="0" indent="0" algn="l" defTabSz="438150" rtl="0" latinLnBrk="0">
        <a:lnSpc>
          <a:spcPct val="100000"/>
        </a:lnSpc>
        <a:spcBef>
          <a:spcPts val="0"/>
        </a:spcBef>
        <a:spcAft>
          <a:spcPts val="0"/>
        </a:spcAft>
        <a:buClrTx/>
        <a:buSzTx/>
        <a:buFontTx/>
        <a:buNone/>
        <a:tabLst/>
        <a:defRPr sz="1050" b="0" i="0" u="none" strike="noStrike" cap="none" spc="0" baseline="0">
          <a:ln>
            <a:noFill/>
          </a:ln>
          <a:solidFill>
            <a:schemeClr val="tx1"/>
          </a:solidFill>
          <a:uFillTx/>
          <a:latin typeface="+mn-lt"/>
          <a:ea typeface="+mn-ea"/>
          <a:cs typeface="+mn-cs"/>
          <a:sym typeface="Open Sans Bold"/>
        </a:defRPr>
      </a:lvl4pPr>
      <a:lvl5pPr marL="0" marR="0" indent="0" algn="l" defTabSz="438150" rtl="0" latinLnBrk="0">
        <a:lnSpc>
          <a:spcPct val="100000"/>
        </a:lnSpc>
        <a:spcBef>
          <a:spcPts val="0"/>
        </a:spcBef>
        <a:spcAft>
          <a:spcPts val="0"/>
        </a:spcAft>
        <a:buClrTx/>
        <a:buSzTx/>
        <a:buFontTx/>
        <a:buNone/>
        <a:tabLst/>
        <a:defRPr sz="1050" b="0" i="0" u="none" strike="noStrike" cap="none" spc="0" baseline="0">
          <a:ln>
            <a:noFill/>
          </a:ln>
          <a:solidFill>
            <a:schemeClr val="tx1"/>
          </a:solidFill>
          <a:uFillTx/>
          <a:latin typeface="+mn-lt"/>
          <a:ea typeface="+mn-ea"/>
          <a:cs typeface="+mn-cs"/>
          <a:sym typeface="Open Sans Bold"/>
        </a:defRPr>
      </a:lvl5pPr>
      <a:lvl6pPr marL="0" marR="0" indent="0" algn="l" defTabSz="438150" rtl="0" latinLnBrk="0">
        <a:lnSpc>
          <a:spcPct val="100000"/>
        </a:lnSpc>
        <a:spcBef>
          <a:spcPts val="0"/>
        </a:spcBef>
        <a:spcAft>
          <a:spcPts val="0"/>
        </a:spcAft>
        <a:buClrTx/>
        <a:buSzTx/>
        <a:buFontTx/>
        <a:buNone/>
        <a:tabLst/>
        <a:defRPr sz="1050" b="0" i="0" u="none" strike="noStrike" cap="none" spc="0" baseline="0">
          <a:ln>
            <a:noFill/>
          </a:ln>
          <a:solidFill>
            <a:schemeClr val="tx1"/>
          </a:solidFill>
          <a:uFillTx/>
          <a:latin typeface="+mn-lt"/>
          <a:ea typeface="+mn-ea"/>
          <a:cs typeface="+mn-cs"/>
          <a:sym typeface="Open Sans Bold"/>
        </a:defRPr>
      </a:lvl6pPr>
      <a:lvl7pPr marL="0" marR="0" indent="0" algn="l" defTabSz="438150" rtl="0" latinLnBrk="0">
        <a:lnSpc>
          <a:spcPct val="100000"/>
        </a:lnSpc>
        <a:spcBef>
          <a:spcPts val="0"/>
        </a:spcBef>
        <a:spcAft>
          <a:spcPts val="0"/>
        </a:spcAft>
        <a:buClrTx/>
        <a:buSzTx/>
        <a:buFontTx/>
        <a:buNone/>
        <a:tabLst/>
        <a:defRPr sz="1050" b="0" i="0" u="none" strike="noStrike" cap="none" spc="0" baseline="0">
          <a:ln>
            <a:noFill/>
          </a:ln>
          <a:solidFill>
            <a:schemeClr val="tx1"/>
          </a:solidFill>
          <a:uFillTx/>
          <a:latin typeface="+mn-lt"/>
          <a:ea typeface="+mn-ea"/>
          <a:cs typeface="+mn-cs"/>
          <a:sym typeface="Open Sans Bold"/>
        </a:defRPr>
      </a:lvl7pPr>
      <a:lvl8pPr marL="0" marR="0" indent="0" algn="l" defTabSz="438150" rtl="0" latinLnBrk="0">
        <a:lnSpc>
          <a:spcPct val="100000"/>
        </a:lnSpc>
        <a:spcBef>
          <a:spcPts val="0"/>
        </a:spcBef>
        <a:spcAft>
          <a:spcPts val="0"/>
        </a:spcAft>
        <a:buClrTx/>
        <a:buSzTx/>
        <a:buFontTx/>
        <a:buNone/>
        <a:tabLst/>
        <a:defRPr sz="1050" b="0" i="0" u="none" strike="noStrike" cap="none" spc="0" baseline="0">
          <a:ln>
            <a:noFill/>
          </a:ln>
          <a:solidFill>
            <a:schemeClr val="tx1"/>
          </a:solidFill>
          <a:uFillTx/>
          <a:latin typeface="+mn-lt"/>
          <a:ea typeface="+mn-ea"/>
          <a:cs typeface="+mn-cs"/>
          <a:sym typeface="Open Sans Bold"/>
        </a:defRPr>
      </a:lvl8pPr>
      <a:lvl9pPr marL="0" marR="0" indent="0" algn="l" defTabSz="438150" rtl="0" latinLnBrk="0">
        <a:lnSpc>
          <a:spcPct val="100000"/>
        </a:lnSpc>
        <a:spcBef>
          <a:spcPts val="0"/>
        </a:spcBef>
        <a:spcAft>
          <a:spcPts val="0"/>
        </a:spcAft>
        <a:buClrTx/>
        <a:buSzTx/>
        <a:buFontTx/>
        <a:buNone/>
        <a:tabLst/>
        <a:defRPr sz="1050" b="0" i="0" u="none" strike="noStrike" cap="none" spc="0" baseline="0">
          <a:ln>
            <a:noFill/>
          </a:ln>
          <a:solidFill>
            <a:schemeClr val="tx1"/>
          </a:solidFill>
          <a:uFillTx/>
          <a:latin typeface="+mn-lt"/>
          <a:ea typeface="+mn-ea"/>
          <a:cs typeface="+mn-cs"/>
          <a:sym typeface="Open Sans Bold"/>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8.jpeg"/><Relationship Id="rId2" Type="http://schemas.openxmlformats.org/officeDocument/2006/relationships/slideLayout" Target="../slideLayouts/slideLayout1.xml"/><Relationship Id="rId1" Type="http://schemas.openxmlformats.org/officeDocument/2006/relationships/tags" Target="../tags/tag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11.xml"/></Relationships>
</file>

<file path=ppt/slides/_rels/slide2.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3.xml"/><Relationship Id="rId6" Type="http://schemas.openxmlformats.org/officeDocument/2006/relationships/image" Target="../media/image9.png"/><Relationship Id="rId5" Type="http://schemas.openxmlformats.org/officeDocument/2006/relationships/notesSlide" Target="../notesSlides/notesSlide2.xml"/><Relationship Id="rId4"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5.xml"/><Relationship Id="rId5" Type="http://schemas.microsoft.com/office/2007/relationships/hdphoto" Target="../media/hdphoto1.wdp"/><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9.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p:cNvSpPr txBox="1">
            <a:spLocks noGrp="1"/>
          </p:cNvSpPr>
          <p:nvPr>
            <p:ph type="title"/>
          </p:nvPr>
        </p:nvSpPr>
        <p:spPr>
          <a:xfrm>
            <a:off x="303154" y="1286893"/>
            <a:ext cx="10464800" cy="847699"/>
          </a:xfrm>
          <a:prstGeom prst="rect">
            <a:avLst/>
          </a:prstGeom>
        </p:spPr>
        <p:txBody>
          <a:bodyPr/>
          <a:lstStyle/>
          <a:p>
            <a:pPr algn="l"/>
            <a:r>
              <a:rPr lang="en-GB" noProof="0" dirty="0">
                <a:solidFill>
                  <a:srgbClr val="000000"/>
                </a:solidFill>
              </a:rPr>
              <a:t>What is Sphere?</a:t>
            </a:r>
          </a:p>
        </p:txBody>
      </p:sp>
      <p:sp>
        <p:nvSpPr>
          <p:cNvPr id="122" name="Body"/>
          <p:cNvSpPr txBox="1">
            <a:spLocks noGrp="1"/>
          </p:cNvSpPr>
          <p:nvPr>
            <p:ph type="body" sz="half" idx="1"/>
          </p:nvPr>
        </p:nvSpPr>
        <p:spPr>
          <a:xfrm>
            <a:off x="953762" y="2025571"/>
            <a:ext cx="11068246" cy="3949757"/>
          </a:xfrm>
          <a:prstGeom prst="rect">
            <a:avLst/>
          </a:prstGeom>
        </p:spPr>
        <p:txBody>
          <a:bodyPr>
            <a:normAutofit/>
          </a:bodyPr>
          <a:lstStyle/>
          <a:p>
            <a:pPr algn="l"/>
            <a:r>
              <a:rPr lang="en-GB" sz="2850" dirty="0"/>
              <a:t>The Sphere Project was created in 1997 by humanitarian NGOs and the International Red Cross and Red Crescent Movement</a:t>
            </a:r>
            <a:br>
              <a:rPr lang="en-GB" sz="2850" dirty="0"/>
            </a:br>
            <a:r>
              <a:rPr lang="en-GB" sz="2850" b="1" dirty="0"/>
              <a:t>to improve the </a:t>
            </a:r>
            <a:r>
              <a:rPr lang="en-GB" sz="2850" b="1" u="sng" dirty="0"/>
              <a:t>quality</a:t>
            </a:r>
            <a:r>
              <a:rPr lang="en-GB" sz="2850" b="1" dirty="0"/>
              <a:t> of humanitarian response and to be more </a:t>
            </a:r>
            <a:r>
              <a:rPr lang="en-GB" sz="2850" b="1" u="sng" dirty="0"/>
              <a:t>accountable</a:t>
            </a:r>
            <a:r>
              <a:rPr lang="en-GB" sz="2850" dirty="0"/>
              <a:t> for their actions. </a:t>
            </a:r>
          </a:p>
        </p:txBody>
      </p:sp>
      <p:sp>
        <p:nvSpPr>
          <p:cNvPr id="123" name="Slide Number"/>
          <p:cNvSpPr txBox="1">
            <a:spLocks noGrp="1"/>
          </p:cNvSpPr>
          <p:nvPr>
            <p:ph type="sldNum" sz="quarter" idx="2"/>
          </p:nvPr>
        </p:nvSpPr>
        <p:spPr>
          <a:xfrm>
            <a:off x="2122562" y="8055711"/>
            <a:ext cx="267702" cy="264175"/>
          </a:xfrm>
          <a:prstGeom prst="rect">
            <a:avLst/>
          </a:prstGeom>
          <a:extLst>
            <a:ext uri="{C572A759-6A51-4108-AA02-DFA0A04FC94B}">
              <ma14:wrappingTextBoxFlag xmlns:ma14="http://schemas.microsoft.com/office/mac/drawingml/2011/main" xmlns="" val="1"/>
            </a:ext>
          </a:extLst>
        </p:spPr>
        <p:txBody>
          <a:bodyPr/>
          <a:lstStyle/>
          <a:p>
            <a:pPr defTabSz="438150"/>
            <a:fld id="{86CB4B4D-7CA3-9044-876B-883B54F8677D}" type="slidenum">
              <a:rPr/>
              <a:pPr defTabSz="438150"/>
              <a:t>1</a:t>
            </a:fld>
            <a:endParaRPr dirty="0"/>
          </a:p>
        </p:txBody>
      </p:sp>
      <p:pic>
        <p:nvPicPr>
          <p:cNvPr id="5" name="Picture 2" descr="Image result for 2018 SPhere HAndbook">
            <a:extLst>
              <a:ext uri="{FF2B5EF4-FFF2-40B4-BE49-F238E27FC236}">
                <a16:creationId xmlns:a16="http://schemas.microsoft.com/office/drawing/2014/main" id="{03A29CA1-7424-4B14-97BB-A3E1CF68C44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752099" y="4197393"/>
            <a:ext cx="2107604" cy="3041126"/>
          </a:xfrm>
          <a:prstGeom prst="rect">
            <a:avLst/>
          </a:prstGeom>
          <a:noFill/>
          <a:ln>
            <a:solidFill>
              <a:schemeClr val="accent6">
                <a:lumMod val="40000"/>
                <a:lumOff val="60000"/>
              </a:schemeClr>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2050" name="Picture 2" descr="Image result for 2001 Sphere Handbook">
            <a:extLst>
              <a:ext uri="{FF2B5EF4-FFF2-40B4-BE49-F238E27FC236}">
                <a16:creationId xmlns:a16="http://schemas.microsoft.com/office/drawing/2014/main" id="{BCDD9EF9-34C7-41D6-BBB9-7BB521AA1B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3526" y="4197391"/>
            <a:ext cx="2152707" cy="3041127"/>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2052" name="Picture 4" descr="Image result for 2011Sphere Handbook">
            <a:extLst>
              <a:ext uri="{FF2B5EF4-FFF2-40B4-BE49-F238E27FC236}">
                <a16:creationId xmlns:a16="http://schemas.microsoft.com/office/drawing/2014/main" id="{55856788-8CE5-4C07-BF56-35E8695EB8B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41211" y="4197393"/>
            <a:ext cx="2169621" cy="3041126"/>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2054" name="Picture 6" descr="Image result for 2004 Sphere handbook">
            <a:extLst>
              <a:ext uri="{FF2B5EF4-FFF2-40B4-BE49-F238E27FC236}">
                <a16:creationId xmlns:a16="http://schemas.microsoft.com/office/drawing/2014/main" id="{9C87C51B-6715-445B-9BDF-CB4AFDDC9DB4}"/>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56761" t="12848"/>
          <a:stretch/>
        </p:blipFill>
        <p:spPr bwMode="auto">
          <a:xfrm>
            <a:off x="3979536" y="4197392"/>
            <a:ext cx="2089742" cy="3041126"/>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0515F1D-0B07-4F22-85BD-10B1289AD646}"/>
              </a:ext>
            </a:extLst>
          </p:cNvPr>
          <p:cNvSpPr txBox="1"/>
          <p:nvPr/>
        </p:nvSpPr>
        <p:spPr>
          <a:xfrm>
            <a:off x="1729263" y="7208030"/>
            <a:ext cx="763027" cy="44627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099" tIns="38099" rIns="38099" bIns="38099" numCol="1" spcCol="38100" rtlCol="0" anchor="ctr">
            <a:spAutoFit/>
          </a:bodyPr>
          <a:lstStyle/>
          <a:p>
            <a:pPr defTabSz="438150"/>
            <a:r>
              <a:rPr lang="en-US" sz="2400" dirty="0">
                <a:solidFill>
                  <a:srgbClr val="000000"/>
                </a:solidFill>
              </a:rPr>
              <a:t>2000</a:t>
            </a:r>
          </a:p>
        </p:txBody>
      </p:sp>
      <p:sp>
        <p:nvSpPr>
          <p:cNvPr id="10" name="TextBox 9">
            <a:extLst>
              <a:ext uri="{FF2B5EF4-FFF2-40B4-BE49-F238E27FC236}">
                <a16:creationId xmlns:a16="http://schemas.microsoft.com/office/drawing/2014/main" id="{FFBDDA8C-2F7F-4734-8FA8-012809A30C71}"/>
              </a:ext>
            </a:extLst>
          </p:cNvPr>
          <p:cNvSpPr txBox="1"/>
          <p:nvPr/>
        </p:nvSpPr>
        <p:spPr>
          <a:xfrm>
            <a:off x="10590249" y="7214046"/>
            <a:ext cx="763027" cy="44627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099" tIns="38099" rIns="38099" bIns="38099" numCol="1" spcCol="38100" rtlCol="0" anchor="ctr">
            <a:spAutoFit/>
          </a:bodyPr>
          <a:lstStyle/>
          <a:p>
            <a:pPr defTabSz="438150"/>
            <a:r>
              <a:rPr lang="en-US" sz="2400" dirty="0">
                <a:solidFill>
                  <a:srgbClr val="000000"/>
                </a:solidFill>
              </a:rPr>
              <a:t>2018</a:t>
            </a:r>
          </a:p>
        </p:txBody>
      </p:sp>
      <p:sp>
        <p:nvSpPr>
          <p:cNvPr id="11" name="TextBox 10">
            <a:extLst>
              <a:ext uri="{FF2B5EF4-FFF2-40B4-BE49-F238E27FC236}">
                <a16:creationId xmlns:a16="http://schemas.microsoft.com/office/drawing/2014/main" id="{D78B77CE-A1FF-4E83-96A9-C0CCB5071954}"/>
              </a:ext>
            </a:extLst>
          </p:cNvPr>
          <p:cNvSpPr txBox="1"/>
          <p:nvPr/>
        </p:nvSpPr>
        <p:spPr>
          <a:xfrm>
            <a:off x="7534319" y="7214046"/>
            <a:ext cx="763027" cy="44627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099" tIns="38099" rIns="38099" bIns="38099" numCol="1" spcCol="38100" rtlCol="0" anchor="ctr">
            <a:spAutoFit/>
          </a:bodyPr>
          <a:lstStyle/>
          <a:p>
            <a:pPr defTabSz="438150"/>
            <a:r>
              <a:rPr lang="en-US" sz="2400" dirty="0">
                <a:solidFill>
                  <a:srgbClr val="000000"/>
                </a:solidFill>
              </a:rPr>
              <a:t>2011</a:t>
            </a:r>
          </a:p>
        </p:txBody>
      </p:sp>
      <p:sp>
        <p:nvSpPr>
          <p:cNvPr id="12" name="TextBox 11">
            <a:extLst>
              <a:ext uri="{FF2B5EF4-FFF2-40B4-BE49-F238E27FC236}">
                <a16:creationId xmlns:a16="http://schemas.microsoft.com/office/drawing/2014/main" id="{4A6AA378-4D65-496E-BAAE-FFAB17B7CA8E}"/>
              </a:ext>
            </a:extLst>
          </p:cNvPr>
          <p:cNvSpPr txBox="1"/>
          <p:nvPr/>
        </p:nvSpPr>
        <p:spPr>
          <a:xfrm>
            <a:off x="4634798" y="7226077"/>
            <a:ext cx="763027" cy="44627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099" tIns="38099" rIns="38099" bIns="38099" numCol="1" spcCol="38100" rtlCol="0" anchor="ctr">
            <a:spAutoFit/>
          </a:bodyPr>
          <a:lstStyle/>
          <a:p>
            <a:pPr defTabSz="438150"/>
            <a:r>
              <a:rPr lang="en-US" sz="2400" dirty="0">
                <a:solidFill>
                  <a:srgbClr val="000000"/>
                </a:solidFill>
              </a:rPr>
              <a:t>2004</a:t>
            </a:r>
          </a:p>
        </p:txBody>
      </p:sp>
    </p:spTree>
    <p:custDataLst>
      <p:tags r:id="rId1"/>
    </p:custDataLst>
    <p:extLst>
      <p:ext uri="{BB962C8B-B14F-4D97-AF65-F5344CB8AC3E}">
        <p14:creationId xmlns:p14="http://schemas.microsoft.com/office/powerpoint/2010/main" val="3877564280"/>
      </p:ext>
    </p:extLst>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A871EE-B309-4F8C-9133-B91C0CEC79E9}"/>
              </a:ext>
            </a:extLst>
          </p:cNvPr>
          <p:cNvSpPr txBox="1"/>
          <p:nvPr/>
        </p:nvSpPr>
        <p:spPr>
          <a:xfrm>
            <a:off x="2994569" y="5302466"/>
            <a:ext cx="7234969" cy="100027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099" tIns="38099" rIns="38099" bIns="38099" numCol="1" spcCol="38100" rtlCol="0" anchor="ctr">
            <a:spAutoFit/>
          </a:bodyPr>
          <a:lstStyle/>
          <a:p>
            <a:pPr defTabSz="438150"/>
            <a:r>
              <a:rPr lang="en-US" sz="3000" dirty="0">
                <a:solidFill>
                  <a:srgbClr val="000000"/>
                </a:solidFill>
              </a:rPr>
              <a:t>You should now be ready to use the Sphere Handbook as an informed user!</a:t>
            </a:r>
          </a:p>
        </p:txBody>
      </p:sp>
    </p:spTree>
    <p:custDataLst>
      <p:tags r:id="rId1"/>
    </p:custDataLst>
    <p:extLst>
      <p:ext uri="{BB962C8B-B14F-4D97-AF65-F5344CB8AC3E}">
        <p14:creationId xmlns:p14="http://schemas.microsoft.com/office/powerpoint/2010/main" val="534988360"/>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What is new in the Sphere Handbook 2018؟">
            <a:hlinkClick r:id="" action="ppaction://media"/>
            <a:extLst>
              <a:ext uri="{FF2B5EF4-FFF2-40B4-BE49-F238E27FC236}">
                <a16:creationId xmlns:a16="http://schemas.microsoft.com/office/drawing/2014/main" id="{899D4056-3B80-49AC-80F3-4C8BB22146F1}"/>
              </a:ext>
            </a:extLst>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76697" y="1387198"/>
            <a:ext cx="12928103" cy="7272058"/>
          </a:xfrm>
          <a:prstGeom prst="rect">
            <a:avLst/>
          </a:prstGeom>
        </p:spPr>
      </p:pic>
      <p:sp>
        <p:nvSpPr>
          <p:cNvPr id="5" name="Title">
            <a:extLst>
              <a:ext uri="{FF2B5EF4-FFF2-40B4-BE49-F238E27FC236}">
                <a16:creationId xmlns:a16="http://schemas.microsoft.com/office/drawing/2014/main" id="{74A997D9-8E45-48A1-85EA-1D21F4720EC5}"/>
              </a:ext>
            </a:extLst>
          </p:cNvPr>
          <p:cNvSpPr txBox="1">
            <a:spLocks/>
          </p:cNvSpPr>
          <p:nvPr/>
        </p:nvSpPr>
        <p:spPr>
          <a:xfrm>
            <a:off x="290449" y="531717"/>
            <a:ext cx="10464800" cy="1482893"/>
          </a:xfrm>
          <a:prstGeom prst="rect">
            <a:avLst/>
          </a:prstGeom>
        </p:spPr>
        <p:txBody>
          <a:bodyPr/>
          <a:lstStyle>
            <a:lvl1pPr marL="0" marR="0" indent="0" algn="ctr" defTabSz="584200" rtl="0" latinLnBrk="0">
              <a:lnSpc>
                <a:spcPct val="100000"/>
              </a:lnSpc>
              <a:spcBef>
                <a:spcPts val="0"/>
              </a:spcBef>
              <a:spcAft>
                <a:spcPts val="0"/>
              </a:spcAft>
              <a:buClrTx/>
              <a:buSzTx/>
              <a:buFontTx/>
              <a:buNone/>
              <a:tabLst/>
              <a:defRPr sz="5400" b="1" i="0" u="none" strike="noStrike" cap="none" spc="0" baseline="0">
                <a:ln>
                  <a:noFill/>
                </a:ln>
                <a:solidFill>
                  <a:srgbClr val="00B297"/>
                </a:solidFill>
                <a:uFillTx/>
                <a:latin typeface="Open Sans Regular"/>
                <a:ea typeface="Open Sans Regular"/>
                <a:cs typeface="Open Sans Regular"/>
                <a:sym typeface="Open Sans Regular"/>
              </a:defRPr>
            </a:lvl1pPr>
            <a:lvl2pPr marL="0" marR="0" indent="0" algn="ctr" defTabSz="584200" rtl="0" latinLnBrk="0">
              <a:lnSpc>
                <a:spcPct val="100000"/>
              </a:lnSpc>
              <a:spcBef>
                <a:spcPts val="0"/>
              </a:spcBef>
              <a:spcAft>
                <a:spcPts val="0"/>
              </a:spcAft>
              <a:buClrTx/>
              <a:buSzTx/>
              <a:buFontTx/>
              <a:buNone/>
              <a:tabLst/>
              <a:defRPr sz="4800" b="0" i="0" u="none" strike="noStrike" cap="none" spc="0" baseline="0">
                <a:ln>
                  <a:noFill/>
                </a:ln>
                <a:solidFill>
                  <a:srgbClr val="00B297"/>
                </a:solidFill>
                <a:uFillTx/>
                <a:latin typeface="Open Sans Regular"/>
                <a:ea typeface="Open Sans Regular"/>
                <a:cs typeface="Open Sans Regular"/>
                <a:sym typeface="Open Sans Regular"/>
              </a:defRPr>
            </a:lvl2pPr>
            <a:lvl3pPr marL="0" marR="0" indent="0" algn="ctr" defTabSz="584200" rtl="0" latinLnBrk="0">
              <a:lnSpc>
                <a:spcPct val="100000"/>
              </a:lnSpc>
              <a:spcBef>
                <a:spcPts val="0"/>
              </a:spcBef>
              <a:spcAft>
                <a:spcPts val="0"/>
              </a:spcAft>
              <a:buClrTx/>
              <a:buSzTx/>
              <a:buFontTx/>
              <a:buNone/>
              <a:tabLst/>
              <a:defRPr sz="4800" b="0" i="0" u="none" strike="noStrike" cap="none" spc="0" baseline="0">
                <a:ln>
                  <a:noFill/>
                </a:ln>
                <a:solidFill>
                  <a:srgbClr val="00B297"/>
                </a:solidFill>
                <a:uFillTx/>
                <a:latin typeface="Open Sans Regular"/>
                <a:ea typeface="Open Sans Regular"/>
                <a:cs typeface="Open Sans Regular"/>
                <a:sym typeface="Open Sans Regular"/>
              </a:defRPr>
            </a:lvl3pPr>
            <a:lvl4pPr marL="0" marR="0" indent="0" algn="ctr" defTabSz="584200" rtl="0" latinLnBrk="0">
              <a:lnSpc>
                <a:spcPct val="100000"/>
              </a:lnSpc>
              <a:spcBef>
                <a:spcPts val="0"/>
              </a:spcBef>
              <a:spcAft>
                <a:spcPts val="0"/>
              </a:spcAft>
              <a:buClrTx/>
              <a:buSzTx/>
              <a:buFontTx/>
              <a:buNone/>
              <a:tabLst/>
              <a:defRPr sz="4800" b="0" i="0" u="none" strike="noStrike" cap="none" spc="0" baseline="0">
                <a:ln>
                  <a:noFill/>
                </a:ln>
                <a:solidFill>
                  <a:srgbClr val="00B297"/>
                </a:solidFill>
                <a:uFillTx/>
                <a:latin typeface="Open Sans Regular"/>
                <a:ea typeface="Open Sans Regular"/>
                <a:cs typeface="Open Sans Regular"/>
                <a:sym typeface="Open Sans Regular"/>
              </a:defRPr>
            </a:lvl4pPr>
            <a:lvl5pPr marL="0" marR="0" indent="0" algn="ctr" defTabSz="584200" rtl="0" latinLnBrk="0">
              <a:lnSpc>
                <a:spcPct val="100000"/>
              </a:lnSpc>
              <a:spcBef>
                <a:spcPts val="0"/>
              </a:spcBef>
              <a:spcAft>
                <a:spcPts val="0"/>
              </a:spcAft>
              <a:buClrTx/>
              <a:buSzTx/>
              <a:buFontTx/>
              <a:buNone/>
              <a:tabLst/>
              <a:defRPr sz="4800" b="0" i="0" u="none" strike="noStrike" cap="none" spc="0" baseline="0">
                <a:ln>
                  <a:noFill/>
                </a:ln>
                <a:solidFill>
                  <a:srgbClr val="00B297"/>
                </a:solidFill>
                <a:uFillTx/>
                <a:latin typeface="Open Sans Regular"/>
                <a:ea typeface="Open Sans Regular"/>
                <a:cs typeface="Open Sans Regular"/>
                <a:sym typeface="Open Sans Regular"/>
              </a:defRPr>
            </a:lvl5pPr>
            <a:lvl6pPr marL="0" marR="0" indent="0" algn="ctr" defTabSz="584200" rtl="0" latinLnBrk="0">
              <a:lnSpc>
                <a:spcPct val="100000"/>
              </a:lnSpc>
              <a:spcBef>
                <a:spcPts val="0"/>
              </a:spcBef>
              <a:spcAft>
                <a:spcPts val="0"/>
              </a:spcAft>
              <a:buClrTx/>
              <a:buSzTx/>
              <a:buFontTx/>
              <a:buNone/>
              <a:tabLst/>
              <a:defRPr sz="4800" b="0" i="0" u="none" strike="noStrike" cap="none" spc="0" baseline="0">
                <a:ln>
                  <a:noFill/>
                </a:ln>
                <a:solidFill>
                  <a:srgbClr val="00B297"/>
                </a:solidFill>
                <a:uFillTx/>
                <a:latin typeface="Open Sans Regular"/>
                <a:ea typeface="Open Sans Regular"/>
                <a:cs typeface="Open Sans Regular"/>
                <a:sym typeface="Open Sans Regular"/>
              </a:defRPr>
            </a:lvl6pPr>
            <a:lvl7pPr marL="0" marR="0" indent="0" algn="ctr" defTabSz="584200" rtl="0" latinLnBrk="0">
              <a:lnSpc>
                <a:spcPct val="100000"/>
              </a:lnSpc>
              <a:spcBef>
                <a:spcPts val="0"/>
              </a:spcBef>
              <a:spcAft>
                <a:spcPts val="0"/>
              </a:spcAft>
              <a:buClrTx/>
              <a:buSzTx/>
              <a:buFontTx/>
              <a:buNone/>
              <a:tabLst/>
              <a:defRPr sz="4800" b="0" i="0" u="none" strike="noStrike" cap="none" spc="0" baseline="0">
                <a:ln>
                  <a:noFill/>
                </a:ln>
                <a:solidFill>
                  <a:srgbClr val="00B297"/>
                </a:solidFill>
                <a:uFillTx/>
                <a:latin typeface="Open Sans Regular"/>
                <a:ea typeface="Open Sans Regular"/>
                <a:cs typeface="Open Sans Regular"/>
                <a:sym typeface="Open Sans Regular"/>
              </a:defRPr>
            </a:lvl7pPr>
            <a:lvl8pPr marL="0" marR="0" indent="0" algn="ctr" defTabSz="584200" rtl="0" latinLnBrk="0">
              <a:lnSpc>
                <a:spcPct val="100000"/>
              </a:lnSpc>
              <a:spcBef>
                <a:spcPts val="0"/>
              </a:spcBef>
              <a:spcAft>
                <a:spcPts val="0"/>
              </a:spcAft>
              <a:buClrTx/>
              <a:buSzTx/>
              <a:buFontTx/>
              <a:buNone/>
              <a:tabLst/>
              <a:defRPr sz="4800" b="0" i="0" u="none" strike="noStrike" cap="none" spc="0" baseline="0">
                <a:ln>
                  <a:noFill/>
                </a:ln>
                <a:solidFill>
                  <a:srgbClr val="00B297"/>
                </a:solidFill>
                <a:uFillTx/>
                <a:latin typeface="Open Sans Regular"/>
                <a:ea typeface="Open Sans Regular"/>
                <a:cs typeface="Open Sans Regular"/>
                <a:sym typeface="Open Sans Regular"/>
              </a:defRPr>
            </a:lvl8pPr>
            <a:lvl9pPr marL="0" marR="0" indent="0" algn="ctr" defTabSz="584200" rtl="0" latinLnBrk="0">
              <a:lnSpc>
                <a:spcPct val="100000"/>
              </a:lnSpc>
              <a:spcBef>
                <a:spcPts val="0"/>
              </a:spcBef>
              <a:spcAft>
                <a:spcPts val="0"/>
              </a:spcAft>
              <a:buClrTx/>
              <a:buSzTx/>
              <a:buFontTx/>
              <a:buNone/>
              <a:tabLst/>
              <a:defRPr sz="4800" b="0" i="0" u="none" strike="noStrike" cap="none" spc="0" baseline="0">
                <a:ln>
                  <a:noFill/>
                </a:ln>
                <a:solidFill>
                  <a:srgbClr val="00B297"/>
                </a:solidFill>
                <a:uFillTx/>
                <a:latin typeface="Open Sans Regular"/>
                <a:ea typeface="Open Sans Regular"/>
                <a:cs typeface="Open Sans Regular"/>
                <a:sym typeface="Open Sans Regular"/>
              </a:defRPr>
            </a:lvl9pPr>
          </a:lstStyle>
          <a:p>
            <a:pPr defTabSz="438150" hangingPunct="1"/>
            <a:r>
              <a:rPr lang="en-US" sz="4050" dirty="0">
                <a:solidFill>
                  <a:srgbClr val="000000"/>
                </a:solidFill>
              </a:rPr>
              <a:t>Sphere – the big </a:t>
            </a:r>
            <a:r>
              <a:rPr lang="en-US" sz="4050" dirty="0" smtClean="0">
                <a:solidFill>
                  <a:srgbClr val="000000"/>
                </a:solidFill>
              </a:rPr>
              <a:t>picture </a:t>
            </a:r>
            <a:endParaRPr lang="en-US" sz="4050" dirty="0">
              <a:solidFill>
                <a:srgbClr val="FF0000"/>
              </a:solidFill>
            </a:endParaRPr>
          </a:p>
        </p:txBody>
      </p:sp>
    </p:spTree>
    <p:custDataLst>
      <p:tags r:id="rId1"/>
    </p:custDataLst>
    <p:extLst>
      <p:ext uri="{BB962C8B-B14F-4D97-AF65-F5344CB8AC3E}">
        <p14:creationId xmlns:p14="http://schemas.microsoft.com/office/powerpoint/2010/main" val="416478824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845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p:cNvSpPr txBox="1">
            <a:spLocks noGrp="1"/>
          </p:cNvSpPr>
          <p:nvPr>
            <p:ph type="title"/>
          </p:nvPr>
        </p:nvSpPr>
        <p:spPr>
          <a:xfrm>
            <a:off x="274258" y="1278658"/>
            <a:ext cx="10464800" cy="847699"/>
          </a:xfrm>
          <a:prstGeom prst="rect">
            <a:avLst/>
          </a:prstGeom>
        </p:spPr>
        <p:txBody>
          <a:bodyPr/>
          <a:lstStyle/>
          <a:p>
            <a:pPr algn="l"/>
            <a:r>
              <a:rPr lang="en-GB" noProof="0" dirty="0">
                <a:solidFill>
                  <a:srgbClr val="000000"/>
                </a:solidFill>
              </a:rPr>
              <a:t>The Sphere philosophy</a:t>
            </a:r>
          </a:p>
        </p:txBody>
      </p:sp>
      <p:sp>
        <p:nvSpPr>
          <p:cNvPr id="122" name="Body"/>
          <p:cNvSpPr txBox="1">
            <a:spLocks noGrp="1"/>
          </p:cNvSpPr>
          <p:nvPr>
            <p:ph type="body" sz="half" idx="1"/>
          </p:nvPr>
        </p:nvSpPr>
        <p:spPr>
          <a:xfrm>
            <a:off x="960038" y="2544657"/>
            <a:ext cx="10776426" cy="5097624"/>
          </a:xfrm>
          <a:prstGeom prst="rect">
            <a:avLst/>
          </a:prstGeom>
        </p:spPr>
        <p:txBody>
          <a:bodyPr>
            <a:normAutofit/>
          </a:bodyPr>
          <a:lstStyle/>
          <a:p>
            <a:pPr algn="l"/>
            <a:r>
              <a:rPr lang="en-GB" sz="3000" b="1" dirty="0"/>
              <a:t>The Sphere philosophy is based on two core beliefs:</a:t>
            </a:r>
          </a:p>
          <a:p>
            <a:pPr algn="l"/>
            <a:endParaRPr lang="en-GB" sz="3000" dirty="0"/>
          </a:p>
          <a:p>
            <a:pPr marL="478631" indent="-478631" algn="l"/>
            <a:r>
              <a:rPr lang="en-GB" sz="3000" dirty="0"/>
              <a:t> 1. People affected by disaster or conflict have </a:t>
            </a:r>
            <a:r>
              <a:rPr lang="en-GB" sz="3000" b="1" dirty="0"/>
              <a:t>the</a:t>
            </a:r>
            <a:r>
              <a:rPr lang="en-GB" sz="3000" dirty="0"/>
              <a:t> </a:t>
            </a:r>
            <a:r>
              <a:rPr lang="en-GB" sz="3000" b="1" dirty="0"/>
              <a:t>right to life with </a:t>
            </a:r>
            <a:r>
              <a:rPr lang="en-GB" sz="3000" b="1" u="sng" dirty="0"/>
              <a:t>dignity</a:t>
            </a:r>
            <a:r>
              <a:rPr lang="en-GB" sz="3000" dirty="0"/>
              <a:t> and, therefore, the right to assistance.</a:t>
            </a:r>
          </a:p>
          <a:p>
            <a:pPr marL="348854" indent="-348854" algn="l">
              <a:buFont typeface="Arial" panose="020B0604020202020204" pitchFamily="34" charset="0"/>
              <a:buChar char="•"/>
            </a:pPr>
            <a:endParaRPr lang="en-GB" sz="3000" dirty="0"/>
          </a:p>
          <a:p>
            <a:pPr marL="348854" indent="-348854" algn="l"/>
            <a:r>
              <a:rPr lang="en-GB" sz="3000" dirty="0"/>
              <a:t>2. </a:t>
            </a:r>
            <a:r>
              <a:rPr lang="en-GB" sz="3000" b="1" dirty="0"/>
              <a:t>All possible steps</a:t>
            </a:r>
            <a:r>
              <a:rPr lang="en-GB" sz="3000" dirty="0"/>
              <a:t> should be taken to </a:t>
            </a:r>
            <a:r>
              <a:rPr lang="en-GB" sz="3000" b="1" dirty="0"/>
              <a:t>alleviate human suffering </a:t>
            </a:r>
            <a:r>
              <a:rPr lang="en-GB" sz="3000" dirty="0"/>
              <a:t>arising out of disaster or conflict.</a:t>
            </a:r>
          </a:p>
          <a:p>
            <a:pPr algn="l"/>
            <a:endParaRPr lang="en-GB" sz="3000" dirty="0"/>
          </a:p>
        </p:txBody>
      </p:sp>
      <p:sp>
        <p:nvSpPr>
          <p:cNvPr id="5" name="Slide Number">
            <a:extLst>
              <a:ext uri="{FF2B5EF4-FFF2-40B4-BE49-F238E27FC236}">
                <a16:creationId xmlns:a16="http://schemas.microsoft.com/office/drawing/2014/main" id="{167632A7-79ED-4AE3-858E-611B72AA74D7}"/>
              </a:ext>
            </a:extLst>
          </p:cNvPr>
          <p:cNvSpPr txBox="1">
            <a:spLocks noGrp="1"/>
          </p:cNvSpPr>
          <p:nvPr>
            <p:ph type="sldNum" sz="quarter" idx="2"/>
          </p:nvPr>
        </p:nvSpPr>
        <p:spPr>
          <a:xfrm>
            <a:off x="2092203" y="8060582"/>
            <a:ext cx="267702" cy="264175"/>
          </a:xfrm>
          <a:prstGeom prst="rect">
            <a:avLst/>
          </a:prstGeom>
          <a:extLst>
            <a:ext uri="{C572A759-6A51-4108-AA02-DFA0A04FC94B}">
              <ma14:wrappingTextBoxFlag xmlns:ma14="http://schemas.microsoft.com/office/mac/drawingml/2011/main" xmlns="" val="1"/>
            </a:ext>
          </a:extLst>
        </p:spPr>
        <p:txBody>
          <a:bodyPr/>
          <a:lstStyle/>
          <a:p>
            <a:pPr defTabSz="438150"/>
            <a:fld id="{86CB4B4D-7CA3-9044-876B-883B54F8677D}" type="slidenum">
              <a:rPr/>
              <a:pPr defTabSz="438150"/>
              <a:t>3</a:t>
            </a:fld>
            <a:endParaRPr dirty="0"/>
          </a:p>
        </p:txBody>
      </p:sp>
    </p:spTree>
    <p:custDataLst>
      <p:tags r:id="rId1"/>
    </p:custDataLst>
    <p:extLst>
      <p:ext uri="{BB962C8B-B14F-4D97-AF65-F5344CB8AC3E}">
        <p14:creationId xmlns:p14="http://schemas.microsoft.com/office/powerpoint/2010/main" val="1376992601"/>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Image result for yin and yang symbol">
            <a:extLst>
              <a:ext uri="{FF2B5EF4-FFF2-40B4-BE49-F238E27FC236}">
                <a16:creationId xmlns:a16="http://schemas.microsoft.com/office/drawing/2014/main" id="{402E3178-19F9-422D-9E93-06474F2B8E8A}"/>
              </a:ext>
            </a:extLst>
          </p:cNvPr>
          <p:cNvPicPr>
            <a:picLocks noChangeAspect="1" noChangeArrowheads="1"/>
          </p:cNvPicPr>
          <p:nvPr/>
        </p:nvPicPr>
        <p:blipFill>
          <a:blip r:embed="rId4">
            <a:clrChange>
              <a:clrFrom>
                <a:srgbClr val="3BB200"/>
              </a:clrFrom>
              <a:clrTo>
                <a:srgbClr val="3BB200">
                  <a:alpha val="0"/>
                </a:srgbClr>
              </a:clrTo>
            </a:clrChange>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4012451" y="2530208"/>
            <a:ext cx="4979898" cy="4801168"/>
          </a:xfrm>
          <a:prstGeom prst="rect">
            <a:avLst/>
          </a:prstGeom>
          <a:solidFill>
            <a:srgbClr val="00B297"/>
          </a:solidFill>
          <a:extLst/>
        </p:spPr>
      </p:pic>
      <p:sp>
        <p:nvSpPr>
          <p:cNvPr id="6" name="TextBox 5">
            <a:extLst>
              <a:ext uri="{FF2B5EF4-FFF2-40B4-BE49-F238E27FC236}">
                <a16:creationId xmlns:a16="http://schemas.microsoft.com/office/drawing/2014/main" id="{A929693A-8CB4-45CF-B1BA-208617CEC9D5}"/>
              </a:ext>
            </a:extLst>
          </p:cNvPr>
          <p:cNvSpPr txBox="1"/>
          <p:nvPr/>
        </p:nvSpPr>
        <p:spPr>
          <a:xfrm>
            <a:off x="4572844" y="3965419"/>
            <a:ext cx="2385267" cy="90793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099" tIns="38099" rIns="38099" bIns="38099" numCol="1" spcCol="38100" rtlCol="0" anchor="ctr">
            <a:spAutoFit/>
          </a:bodyPr>
          <a:lstStyle/>
          <a:p>
            <a:pPr defTabSz="438150"/>
            <a:r>
              <a:rPr lang="en-US" sz="2700" b="1" dirty="0">
                <a:solidFill>
                  <a:srgbClr val="000000"/>
                </a:solidFill>
              </a:rPr>
              <a:t>FOUNDATION</a:t>
            </a:r>
          </a:p>
          <a:p>
            <a:pPr defTabSz="438150"/>
            <a:r>
              <a:rPr lang="en-US" sz="2700" b="1" dirty="0">
                <a:solidFill>
                  <a:srgbClr val="000000"/>
                </a:solidFill>
              </a:rPr>
              <a:t>CHAPTERS</a:t>
            </a:r>
          </a:p>
        </p:txBody>
      </p:sp>
      <p:sp>
        <p:nvSpPr>
          <p:cNvPr id="11" name="TextBox 10">
            <a:extLst>
              <a:ext uri="{FF2B5EF4-FFF2-40B4-BE49-F238E27FC236}">
                <a16:creationId xmlns:a16="http://schemas.microsoft.com/office/drawing/2014/main" id="{40A07659-3703-49BB-935C-762ED3E5AC10}"/>
              </a:ext>
            </a:extLst>
          </p:cNvPr>
          <p:cNvSpPr txBox="1"/>
          <p:nvPr/>
        </p:nvSpPr>
        <p:spPr>
          <a:xfrm>
            <a:off x="6479379" y="5013584"/>
            <a:ext cx="2077491" cy="90793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099" tIns="38099" rIns="38099" bIns="38099" numCol="1" spcCol="38100" rtlCol="0" anchor="ctr">
            <a:spAutoFit/>
          </a:bodyPr>
          <a:lstStyle/>
          <a:p>
            <a:pPr defTabSz="438150"/>
            <a:r>
              <a:rPr lang="en-US" sz="2700" b="1" dirty="0">
                <a:solidFill>
                  <a:srgbClr val="FFFFFF"/>
                </a:solidFill>
              </a:rPr>
              <a:t>TECHNICAL</a:t>
            </a:r>
          </a:p>
          <a:p>
            <a:pPr defTabSz="438150"/>
            <a:r>
              <a:rPr lang="en-US" sz="2700" b="1" dirty="0">
                <a:solidFill>
                  <a:srgbClr val="FFFFFF"/>
                </a:solidFill>
              </a:rPr>
              <a:t>CHAPTERS</a:t>
            </a:r>
          </a:p>
        </p:txBody>
      </p:sp>
      <p:sp>
        <p:nvSpPr>
          <p:cNvPr id="121" name="Title"/>
          <p:cNvSpPr txBox="1">
            <a:spLocks noGrp="1"/>
          </p:cNvSpPr>
          <p:nvPr>
            <p:ph type="title"/>
          </p:nvPr>
        </p:nvSpPr>
        <p:spPr>
          <a:xfrm>
            <a:off x="299315" y="1279834"/>
            <a:ext cx="12599101" cy="847699"/>
          </a:xfrm>
          <a:prstGeom prst="rect">
            <a:avLst/>
          </a:prstGeom>
        </p:spPr>
        <p:txBody>
          <a:bodyPr>
            <a:normAutofit fontScale="90000"/>
          </a:bodyPr>
          <a:lstStyle/>
          <a:p>
            <a:pPr algn="l"/>
            <a:r>
              <a:rPr lang="en-GB" noProof="0" dirty="0">
                <a:solidFill>
                  <a:srgbClr val="000000"/>
                </a:solidFill>
              </a:rPr>
              <a:t>The Sphere Handbook – eight interdependent </a:t>
            </a:r>
            <a:r>
              <a:rPr lang="en-GB" dirty="0">
                <a:solidFill>
                  <a:srgbClr val="000000"/>
                </a:solidFill>
              </a:rPr>
              <a:t>c</a:t>
            </a:r>
            <a:r>
              <a:rPr lang="en-GB" noProof="0" dirty="0">
                <a:solidFill>
                  <a:srgbClr val="000000"/>
                </a:solidFill>
              </a:rPr>
              <a:t>hapters</a:t>
            </a:r>
          </a:p>
        </p:txBody>
      </p:sp>
      <p:sp>
        <p:nvSpPr>
          <p:cNvPr id="5" name="Body">
            <a:extLst>
              <a:ext uri="{FF2B5EF4-FFF2-40B4-BE49-F238E27FC236}">
                <a16:creationId xmlns:a16="http://schemas.microsoft.com/office/drawing/2014/main" id="{8C61AD93-4572-4718-ACB1-322DB44955E7}"/>
              </a:ext>
            </a:extLst>
          </p:cNvPr>
          <p:cNvSpPr txBox="1">
            <a:spLocks/>
          </p:cNvSpPr>
          <p:nvPr/>
        </p:nvSpPr>
        <p:spPr>
          <a:xfrm>
            <a:off x="588573" y="2502520"/>
            <a:ext cx="7504683" cy="5266684"/>
          </a:xfrm>
          <a:prstGeom prst="rect">
            <a:avLst/>
          </a:prstGeom>
          <a:ln w="12700">
            <a:miter lim="400000"/>
          </a:ln>
          <a:extLst>
            <a:ext uri="{C572A759-6A51-4108-AA02-DFA0A04FC94B}">
              <ma14:wrappingTextBoxFlag xmlns:ma14="http://schemas.microsoft.com/office/mac/drawingml/2011/main" xmlns="" val="1"/>
            </a:ext>
          </a:extLst>
        </p:spPr>
        <p:txBody>
          <a:bodyPr lIns="38099" tIns="38099" rIns="38099" bIns="38099" numCol="2" anchor="t">
            <a:noAutofit/>
          </a:bodyPr>
          <a:lstStyle>
            <a:lvl1pPr marL="0" marR="0" indent="0" algn="ctr" defTabSz="584200" rtl="0" latinLnBrk="0">
              <a:lnSpc>
                <a:spcPct val="100000"/>
              </a:lnSpc>
              <a:spcBef>
                <a:spcPts val="2000"/>
              </a:spcBef>
              <a:spcAft>
                <a:spcPts val="0"/>
              </a:spcAft>
              <a:buClrTx/>
              <a:buSzTx/>
              <a:buFontTx/>
              <a:buNone/>
              <a:tabLst/>
              <a:defRPr sz="1800" b="0" i="0" u="none" strike="noStrike" cap="none" spc="0" baseline="0">
                <a:ln>
                  <a:noFill/>
                </a:ln>
                <a:solidFill>
                  <a:srgbClr val="676767"/>
                </a:solidFill>
                <a:uFillTx/>
                <a:latin typeface="Open Sans"/>
                <a:ea typeface="Open Sans"/>
                <a:cs typeface="Open Sans"/>
                <a:sym typeface="Open Sans"/>
              </a:defRPr>
            </a:lvl1pPr>
            <a:lvl2pPr marL="0" marR="0" indent="0" algn="ctr" defTabSz="584200" rtl="0" latinLnBrk="0">
              <a:lnSpc>
                <a:spcPct val="100000"/>
              </a:lnSpc>
              <a:spcBef>
                <a:spcPts val="2000"/>
              </a:spcBef>
              <a:spcAft>
                <a:spcPts val="0"/>
              </a:spcAft>
              <a:buClrTx/>
              <a:buSzTx/>
              <a:buFontTx/>
              <a:buNone/>
              <a:tabLst/>
              <a:defRPr sz="1800" b="0" i="0" u="none" strike="noStrike" cap="none" spc="0" baseline="0">
                <a:ln>
                  <a:noFill/>
                </a:ln>
                <a:solidFill>
                  <a:srgbClr val="676767"/>
                </a:solidFill>
                <a:uFillTx/>
                <a:latin typeface="Open Sans"/>
                <a:ea typeface="Open Sans"/>
                <a:cs typeface="Open Sans"/>
                <a:sym typeface="Open Sans"/>
              </a:defRPr>
            </a:lvl2pPr>
            <a:lvl3pPr marL="0" marR="0" indent="0" algn="ctr" defTabSz="584200" rtl="0" latinLnBrk="0">
              <a:lnSpc>
                <a:spcPct val="100000"/>
              </a:lnSpc>
              <a:spcBef>
                <a:spcPts val="2000"/>
              </a:spcBef>
              <a:spcAft>
                <a:spcPts val="0"/>
              </a:spcAft>
              <a:buClrTx/>
              <a:buSzTx/>
              <a:buFontTx/>
              <a:buNone/>
              <a:tabLst/>
              <a:defRPr sz="1800" b="0" i="0" u="none" strike="noStrike" cap="none" spc="0" baseline="0">
                <a:ln>
                  <a:noFill/>
                </a:ln>
                <a:solidFill>
                  <a:srgbClr val="676767"/>
                </a:solidFill>
                <a:uFillTx/>
                <a:latin typeface="Open Sans"/>
                <a:ea typeface="Open Sans"/>
                <a:cs typeface="Open Sans"/>
                <a:sym typeface="Open Sans"/>
              </a:defRPr>
            </a:lvl3pPr>
            <a:lvl4pPr marL="0" marR="0" indent="0" algn="ctr" defTabSz="584200" rtl="0" latinLnBrk="0">
              <a:lnSpc>
                <a:spcPct val="100000"/>
              </a:lnSpc>
              <a:spcBef>
                <a:spcPts val="2000"/>
              </a:spcBef>
              <a:spcAft>
                <a:spcPts val="0"/>
              </a:spcAft>
              <a:buClrTx/>
              <a:buSzTx/>
              <a:buFontTx/>
              <a:buNone/>
              <a:tabLst/>
              <a:defRPr sz="1800" b="0" i="0" u="none" strike="noStrike" cap="none" spc="0" baseline="0">
                <a:ln>
                  <a:noFill/>
                </a:ln>
                <a:solidFill>
                  <a:srgbClr val="676767"/>
                </a:solidFill>
                <a:uFillTx/>
                <a:latin typeface="Open Sans"/>
                <a:ea typeface="Open Sans"/>
                <a:cs typeface="Open Sans"/>
                <a:sym typeface="Open Sans"/>
              </a:defRPr>
            </a:lvl4pPr>
            <a:lvl5pPr marL="0" marR="0" indent="0" algn="ctr" defTabSz="584200" rtl="0" latinLnBrk="0">
              <a:lnSpc>
                <a:spcPct val="100000"/>
              </a:lnSpc>
              <a:spcBef>
                <a:spcPts val="2000"/>
              </a:spcBef>
              <a:spcAft>
                <a:spcPts val="0"/>
              </a:spcAft>
              <a:buClrTx/>
              <a:buSzTx/>
              <a:buFontTx/>
              <a:buNone/>
              <a:tabLst/>
              <a:defRPr sz="1800" b="0" i="0" u="none" strike="noStrike" cap="none" spc="0" baseline="0">
                <a:ln>
                  <a:noFill/>
                </a:ln>
                <a:solidFill>
                  <a:srgbClr val="676767"/>
                </a:solidFill>
                <a:uFillTx/>
                <a:latin typeface="Open Sans"/>
                <a:ea typeface="Open Sans"/>
                <a:cs typeface="Open Sans"/>
                <a:sym typeface="Open Sans"/>
              </a:defRPr>
            </a:lvl5pPr>
            <a:lvl6pPr marL="2444750" marR="0" indent="-222250" algn="ctr" defTabSz="584200" rtl="0" latinLnBrk="0">
              <a:lnSpc>
                <a:spcPct val="100000"/>
              </a:lnSpc>
              <a:spcBef>
                <a:spcPts val="2000"/>
              </a:spcBef>
              <a:spcAft>
                <a:spcPts val="0"/>
              </a:spcAft>
              <a:buClrTx/>
              <a:buSzPct val="75000"/>
              <a:buFontTx/>
              <a:buChar char="•"/>
              <a:tabLst/>
              <a:defRPr sz="1800" b="0" i="0" u="none" strike="noStrike" cap="none" spc="0" baseline="0">
                <a:ln>
                  <a:noFill/>
                </a:ln>
                <a:solidFill>
                  <a:srgbClr val="676767"/>
                </a:solidFill>
                <a:uFillTx/>
                <a:latin typeface="Open Sans"/>
                <a:ea typeface="Open Sans"/>
                <a:cs typeface="Open Sans"/>
                <a:sym typeface="Open Sans"/>
              </a:defRPr>
            </a:lvl6pPr>
            <a:lvl7pPr marL="2889250" marR="0" indent="-222250" algn="ctr" defTabSz="584200" rtl="0" latinLnBrk="0">
              <a:lnSpc>
                <a:spcPct val="100000"/>
              </a:lnSpc>
              <a:spcBef>
                <a:spcPts val="2000"/>
              </a:spcBef>
              <a:spcAft>
                <a:spcPts val="0"/>
              </a:spcAft>
              <a:buClrTx/>
              <a:buSzPct val="75000"/>
              <a:buFontTx/>
              <a:buChar char="•"/>
              <a:tabLst/>
              <a:defRPr sz="1800" b="0" i="0" u="none" strike="noStrike" cap="none" spc="0" baseline="0">
                <a:ln>
                  <a:noFill/>
                </a:ln>
                <a:solidFill>
                  <a:srgbClr val="676767"/>
                </a:solidFill>
                <a:uFillTx/>
                <a:latin typeface="Open Sans"/>
                <a:ea typeface="Open Sans"/>
                <a:cs typeface="Open Sans"/>
                <a:sym typeface="Open Sans"/>
              </a:defRPr>
            </a:lvl7pPr>
            <a:lvl8pPr marL="3333750" marR="0" indent="-222250" algn="ctr" defTabSz="584200" rtl="0" latinLnBrk="0">
              <a:lnSpc>
                <a:spcPct val="100000"/>
              </a:lnSpc>
              <a:spcBef>
                <a:spcPts val="2000"/>
              </a:spcBef>
              <a:spcAft>
                <a:spcPts val="0"/>
              </a:spcAft>
              <a:buClrTx/>
              <a:buSzPct val="75000"/>
              <a:buFontTx/>
              <a:buChar char="•"/>
              <a:tabLst/>
              <a:defRPr sz="1800" b="0" i="0" u="none" strike="noStrike" cap="none" spc="0" baseline="0">
                <a:ln>
                  <a:noFill/>
                </a:ln>
                <a:solidFill>
                  <a:srgbClr val="676767"/>
                </a:solidFill>
                <a:uFillTx/>
                <a:latin typeface="Open Sans"/>
                <a:ea typeface="Open Sans"/>
                <a:cs typeface="Open Sans"/>
                <a:sym typeface="Open Sans"/>
              </a:defRPr>
            </a:lvl8pPr>
            <a:lvl9pPr marL="3778250" marR="0" indent="-222250" algn="ctr" defTabSz="584200" rtl="0" latinLnBrk="0">
              <a:lnSpc>
                <a:spcPct val="100000"/>
              </a:lnSpc>
              <a:spcBef>
                <a:spcPts val="2000"/>
              </a:spcBef>
              <a:spcAft>
                <a:spcPts val="0"/>
              </a:spcAft>
              <a:buClrTx/>
              <a:buSzPct val="75000"/>
              <a:buFontTx/>
              <a:buChar char="•"/>
              <a:tabLst/>
              <a:defRPr sz="1800" b="0" i="0" u="none" strike="noStrike" cap="none" spc="0" baseline="0">
                <a:ln>
                  <a:noFill/>
                </a:ln>
                <a:solidFill>
                  <a:srgbClr val="676767"/>
                </a:solidFill>
                <a:uFillTx/>
                <a:latin typeface="Open Sans"/>
                <a:ea typeface="Open Sans"/>
                <a:cs typeface="Open Sans"/>
                <a:sym typeface="Open Sans"/>
              </a:defRPr>
            </a:lvl9pPr>
          </a:lstStyle>
          <a:p>
            <a:pPr marL="948929" indent="-514350" algn="l" defTabSz="707231" hangingPunct="1">
              <a:spcBef>
                <a:spcPts val="1500"/>
              </a:spcBef>
              <a:buFont typeface="+mj-lt"/>
              <a:buAutoNum type="arabicPeriod"/>
            </a:pPr>
            <a:r>
              <a:rPr lang="en-US" sz="3000" dirty="0">
                <a:solidFill>
                  <a:srgbClr val="000000"/>
                </a:solidFill>
              </a:rPr>
              <a:t>What is Sphere?</a:t>
            </a:r>
          </a:p>
          <a:p>
            <a:pPr marL="640556" indent="-557213" algn="l" defTabSz="438150" hangingPunct="1">
              <a:spcBef>
                <a:spcPts val="1500"/>
              </a:spcBef>
              <a:buFont typeface="+mj-lt"/>
              <a:buAutoNum type="arabicPeriod"/>
            </a:pPr>
            <a:r>
              <a:rPr lang="en-US" sz="3000" dirty="0">
                <a:solidFill>
                  <a:srgbClr val="000000"/>
                </a:solidFill>
              </a:rPr>
              <a:t>The Humanitarian Charter</a:t>
            </a:r>
          </a:p>
          <a:p>
            <a:pPr marL="557213" indent="-557213" algn="l" defTabSz="438150" hangingPunct="1">
              <a:spcBef>
                <a:spcPts val="1500"/>
              </a:spcBef>
              <a:buFont typeface="+mj-lt"/>
              <a:buAutoNum type="arabicPeriod"/>
            </a:pPr>
            <a:r>
              <a:rPr lang="en-US" sz="3000" dirty="0">
                <a:solidFill>
                  <a:srgbClr val="000000"/>
                </a:solidFill>
              </a:rPr>
              <a:t>Protection Principles</a:t>
            </a:r>
          </a:p>
          <a:p>
            <a:pPr marL="948929" indent="-557213" algn="l" defTabSz="438150" hangingPunct="1">
              <a:spcBef>
                <a:spcPts val="1500"/>
              </a:spcBef>
              <a:buFont typeface="+mj-lt"/>
              <a:buAutoNum type="arabicPeriod"/>
            </a:pPr>
            <a:r>
              <a:rPr lang="en-US" sz="3000" dirty="0">
                <a:solidFill>
                  <a:srgbClr val="000000"/>
                </a:solidFill>
              </a:rPr>
              <a:t>Core Humanitarian Standard</a:t>
            </a:r>
          </a:p>
          <a:p>
            <a:pPr marL="557213" indent="-557213" algn="l" defTabSz="438150" hangingPunct="1">
              <a:spcBef>
                <a:spcPts val="1500"/>
              </a:spcBef>
              <a:buFont typeface="+mj-lt"/>
              <a:buAutoNum type="arabicPeriod"/>
            </a:pPr>
            <a:endParaRPr lang="en-US" sz="3000" dirty="0">
              <a:solidFill>
                <a:srgbClr val="000000"/>
              </a:solidFill>
            </a:endParaRPr>
          </a:p>
          <a:p>
            <a:pPr marL="557213" indent="-557213" algn="l" defTabSz="438150" hangingPunct="1">
              <a:spcBef>
                <a:spcPts val="1500"/>
              </a:spcBef>
              <a:buFont typeface="+mj-lt"/>
              <a:buAutoNum type="arabicPeriod"/>
            </a:pPr>
            <a:endParaRPr lang="en-US" sz="3000" dirty="0">
              <a:solidFill>
                <a:srgbClr val="000000"/>
              </a:solidFill>
            </a:endParaRPr>
          </a:p>
        </p:txBody>
      </p:sp>
      <p:sp>
        <p:nvSpPr>
          <p:cNvPr id="2" name="Rectangle 1">
            <a:extLst>
              <a:ext uri="{FF2B5EF4-FFF2-40B4-BE49-F238E27FC236}">
                <a16:creationId xmlns:a16="http://schemas.microsoft.com/office/drawing/2014/main" id="{4901C387-B2ED-4E4E-831A-A928926154A5}"/>
              </a:ext>
            </a:extLst>
          </p:cNvPr>
          <p:cNvSpPr/>
          <p:nvPr/>
        </p:nvSpPr>
        <p:spPr>
          <a:xfrm>
            <a:off x="8705500" y="2569293"/>
            <a:ext cx="4196434" cy="4824398"/>
          </a:xfrm>
          <a:prstGeom prst="rect">
            <a:avLst/>
          </a:prstGeom>
        </p:spPr>
        <p:txBody>
          <a:bodyPr wrap="square">
            <a:spAutoFit/>
          </a:bodyPr>
          <a:lstStyle/>
          <a:p>
            <a:pPr marL="557213" indent="-557213" algn="l" defTabSz="438150" hangingPunct="1">
              <a:spcBef>
                <a:spcPts val="1500"/>
              </a:spcBef>
              <a:buFont typeface="+mj-lt"/>
              <a:buAutoNum type="arabicPeriod" startAt="5"/>
            </a:pPr>
            <a:r>
              <a:rPr lang="en-US" sz="3000" dirty="0">
                <a:solidFill>
                  <a:srgbClr val="000000"/>
                </a:solidFill>
                <a:latin typeface="Open Sans"/>
                <a:sym typeface="Open Sans"/>
              </a:rPr>
              <a:t>Water Supply, Sanitation and Hygiene Promotion (WASH)</a:t>
            </a:r>
          </a:p>
          <a:p>
            <a:pPr marL="1028700" indent="-557213" algn="l" defTabSz="438150" hangingPunct="1">
              <a:spcBef>
                <a:spcPts val="1500"/>
              </a:spcBef>
              <a:buFont typeface="+mj-lt"/>
              <a:buAutoNum type="arabicPeriod" startAt="5"/>
            </a:pPr>
            <a:r>
              <a:rPr lang="en-US" sz="3000" dirty="0">
                <a:solidFill>
                  <a:srgbClr val="000000"/>
                </a:solidFill>
                <a:latin typeface="Open Sans"/>
                <a:sym typeface="Open Sans"/>
              </a:rPr>
              <a:t>Food Security and Nutrition</a:t>
            </a:r>
          </a:p>
          <a:p>
            <a:pPr marL="902494" indent="-557213" algn="l" defTabSz="438150" hangingPunct="1">
              <a:spcBef>
                <a:spcPts val="1500"/>
              </a:spcBef>
              <a:buFont typeface="+mj-lt"/>
              <a:buAutoNum type="arabicPeriod" startAt="5"/>
            </a:pPr>
            <a:r>
              <a:rPr lang="en-US" sz="3000" dirty="0">
                <a:solidFill>
                  <a:srgbClr val="000000"/>
                </a:solidFill>
                <a:latin typeface="Open Sans"/>
                <a:sym typeface="Open Sans"/>
              </a:rPr>
              <a:t>Shelter and Settlement</a:t>
            </a:r>
          </a:p>
          <a:p>
            <a:pPr marL="557213" indent="-557213" algn="l" defTabSz="438150" hangingPunct="1">
              <a:spcBef>
                <a:spcPts val="1500"/>
              </a:spcBef>
              <a:buFont typeface="+mj-lt"/>
              <a:buAutoNum type="arabicPeriod" startAt="5"/>
            </a:pPr>
            <a:r>
              <a:rPr lang="en-US" sz="3000" dirty="0">
                <a:solidFill>
                  <a:srgbClr val="000000"/>
                </a:solidFill>
                <a:latin typeface="Open Sans"/>
                <a:sym typeface="Open Sans"/>
              </a:rPr>
              <a:t>Health</a:t>
            </a:r>
          </a:p>
        </p:txBody>
      </p:sp>
      <p:sp>
        <p:nvSpPr>
          <p:cNvPr id="10" name="Slide Number">
            <a:extLst>
              <a:ext uri="{FF2B5EF4-FFF2-40B4-BE49-F238E27FC236}">
                <a16:creationId xmlns:a16="http://schemas.microsoft.com/office/drawing/2014/main" id="{12DE1491-2265-4255-9A46-DEA4F8DCFF26}"/>
              </a:ext>
            </a:extLst>
          </p:cNvPr>
          <p:cNvSpPr txBox="1">
            <a:spLocks noGrp="1"/>
          </p:cNvSpPr>
          <p:nvPr>
            <p:ph type="sldNum" sz="quarter" idx="2"/>
          </p:nvPr>
        </p:nvSpPr>
        <p:spPr>
          <a:xfrm>
            <a:off x="2092203" y="8060582"/>
            <a:ext cx="267702" cy="264175"/>
          </a:xfrm>
          <a:prstGeom prst="rect">
            <a:avLst/>
          </a:prstGeom>
          <a:extLst>
            <a:ext uri="{C572A759-6A51-4108-AA02-DFA0A04FC94B}">
              <ma14:wrappingTextBoxFlag xmlns:ma14="http://schemas.microsoft.com/office/mac/drawingml/2011/main" xmlns="" val="1"/>
            </a:ext>
          </a:extLst>
        </p:spPr>
        <p:txBody>
          <a:bodyPr/>
          <a:lstStyle/>
          <a:p>
            <a:pPr defTabSz="438150"/>
            <a:fld id="{86CB4B4D-7CA3-9044-876B-883B54F8677D}" type="slidenum">
              <a:rPr/>
              <a:pPr defTabSz="438150"/>
              <a:t>4</a:t>
            </a:fld>
            <a:endParaRPr dirty="0"/>
          </a:p>
        </p:txBody>
      </p:sp>
    </p:spTree>
    <p:custDataLst>
      <p:tags r:id="rId1"/>
    </p:custDataLst>
    <p:extLst>
      <p:ext uri="{BB962C8B-B14F-4D97-AF65-F5344CB8AC3E}">
        <p14:creationId xmlns:p14="http://schemas.microsoft.com/office/powerpoint/2010/main" val="3086577404"/>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p:cNvSpPr txBox="1">
            <a:spLocks noGrp="1"/>
          </p:cNvSpPr>
          <p:nvPr>
            <p:ph type="title"/>
          </p:nvPr>
        </p:nvSpPr>
        <p:spPr>
          <a:xfrm>
            <a:off x="285292" y="1296243"/>
            <a:ext cx="12649172" cy="847699"/>
          </a:xfrm>
          <a:prstGeom prst="rect">
            <a:avLst/>
          </a:prstGeom>
        </p:spPr>
        <p:txBody>
          <a:bodyPr>
            <a:normAutofit/>
          </a:bodyPr>
          <a:lstStyle/>
          <a:p>
            <a:pPr algn="l"/>
            <a:r>
              <a:rPr lang="en-GB" noProof="0" dirty="0">
                <a:solidFill>
                  <a:srgbClr val="000000"/>
                </a:solidFill>
              </a:rPr>
              <a:t>General structure of the Sphere Standards*</a:t>
            </a:r>
          </a:p>
        </p:txBody>
      </p:sp>
      <p:sp>
        <p:nvSpPr>
          <p:cNvPr id="123" name="Slide Number"/>
          <p:cNvSpPr txBox="1">
            <a:spLocks noGrp="1"/>
          </p:cNvSpPr>
          <p:nvPr>
            <p:ph type="sldNum" sz="quarter" idx="2"/>
          </p:nvPr>
        </p:nvSpPr>
        <p:spPr>
          <a:xfrm>
            <a:off x="2092203" y="8060582"/>
            <a:ext cx="267702" cy="264175"/>
          </a:xfrm>
          <a:prstGeom prst="rect">
            <a:avLst/>
          </a:prstGeom>
          <a:extLst>
            <a:ext uri="{C572A759-6A51-4108-AA02-DFA0A04FC94B}">
              <ma14:wrappingTextBoxFlag xmlns:ma14="http://schemas.microsoft.com/office/mac/drawingml/2011/main" xmlns="" val="1"/>
            </a:ext>
          </a:extLst>
        </p:spPr>
        <p:txBody>
          <a:bodyPr/>
          <a:lstStyle/>
          <a:p>
            <a:pPr defTabSz="438150"/>
            <a:fld id="{86CB4B4D-7CA3-9044-876B-883B54F8677D}" type="slidenum">
              <a:rPr/>
              <a:pPr defTabSz="438150"/>
              <a:t>5</a:t>
            </a:fld>
            <a:endParaRPr dirty="0"/>
          </a:p>
        </p:txBody>
      </p:sp>
      <p:sp>
        <p:nvSpPr>
          <p:cNvPr id="9" name="Rectangle 8">
            <a:extLst>
              <a:ext uri="{FF2B5EF4-FFF2-40B4-BE49-F238E27FC236}">
                <a16:creationId xmlns:a16="http://schemas.microsoft.com/office/drawing/2014/main" id="{57E12D0F-96DF-4677-A9D4-8387568256DB}"/>
              </a:ext>
            </a:extLst>
          </p:cNvPr>
          <p:cNvSpPr/>
          <p:nvPr/>
        </p:nvSpPr>
        <p:spPr>
          <a:xfrm>
            <a:off x="9064474" y="2147938"/>
            <a:ext cx="2445945" cy="2231378"/>
          </a:xfrm>
          <a:prstGeom prst="rect">
            <a:avLst/>
          </a:prstGeom>
          <a:solidFill>
            <a:srgbClr val="000000"/>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099" tIns="38099" rIns="38099" bIns="38099" numCol="1" spcCol="38100" rtlCol="0" anchor="ctr">
            <a:spAutoFit/>
          </a:bodyPr>
          <a:lstStyle/>
          <a:p>
            <a:pPr defTabSz="438150">
              <a:spcBef>
                <a:spcPts val="3000"/>
              </a:spcBef>
              <a:spcAft>
                <a:spcPts val="3000"/>
              </a:spcAft>
            </a:pPr>
            <a:r>
              <a:rPr lang="en-US" sz="3000" dirty="0">
                <a:solidFill>
                  <a:srgbClr val="FFFFFF"/>
                </a:solidFill>
              </a:rPr>
              <a:t>Links with other standards</a:t>
            </a:r>
          </a:p>
        </p:txBody>
      </p:sp>
      <p:sp>
        <p:nvSpPr>
          <p:cNvPr id="4" name="Isosceles Triangle 3">
            <a:extLst>
              <a:ext uri="{FF2B5EF4-FFF2-40B4-BE49-F238E27FC236}">
                <a16:creationId xmlns:a16="http://schemas.microsoft.com/office/drawing/2014/main" id="{986D9C4B-F949-4DB7-9155-365B882ACC26}"/>
              </a:ext>
            </a:extLst>
          </p:cNvPr>
          <p:cNvSpPr/>
          <p:nvPr/>
        </p:nvSpPr>
        <p:spPr>
          <a:xfrm rot="5400000">
            <a:off x="10681576" y="2980863"/>
            <a:ext cx="2231312" cy="565528"/>
          </a:xfrm>
          <a:prstGeom prst="triangle">
            <a:avLst/>
          </a:prstGeom>
          <a:solidFill>
            <a:srgbClr val="000000"/>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099" tIns="38099" rIns="38099" bIns="38099" numCol="1" spcCol="38100" rtlCol="0" anchor="ctr">
            <a:spAutoFit/>
          </a:bodyPr>
          <a:lstStyle/>
          <a:p>
            <a:pPr defTabSz="438150"/>
            <a:endParaRPr lang="en-US" sz="1350" dirty="0"/>
          </a:p>
        </p:txBody>
      </p:sp>
      <p:sp>
        <p:nvSpPr>
          <p:cNvPr id="11" name="Rectangle 10">
            <a:extLst>
              <a:ext uri="{FF2B5EF4-FFF2-40B4-BE49-F238E27FC236}">
                <a16:creationId xmlns:a16="http://schemas.microsoft.com/office/drawing/2014/main" id="{2263008D-8E0C-49E0-9A2E-D40781CDC52D}"/>
              </a:ext>
            </a:extLst>
          </p:cNvPr>
          <p:cNvSpPr/>
          <p:nvPr/>
        </p:nvSpPr>
        <p:spPr>
          <a:xfrm>
            <a:off x="2242084" y="5870941"/>
            <a:ext cx="6389091" cy="743791"/>
          </a:xfrm>
          <a:prstGeom prst="rect">
            <a:avLst/>
          </a:prstGeom>
          <a:solidFill>
            <a:srgbClr val="000000"/>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099" tIns="38099" rIns="38099" bIns="38099" numCol="1" spcCol="38100" rtlCol="0" anchor="ctr">
            <a:spAutoFit/>
          </a:bodyPr>
          <a:lstStyle/>
          <a:p>
            <a:pPr defTabSz="438150">
              <a:spcBef>
                <a:spcPts val="750"/>
              </a:spcBef>
              <a:spcAft>
                <a:spcPts val="750"/>
              </a:spcAft>
            </a:pPr>
            <a:r>
              <a:rPr lang="en-US" sz="3000" dirty="0">
                <a:solidFill>
                  <a:srgbClr val="FFFFFF"/>
                </a:solidFill>
              </a:rPr>
              <a:t>Appendices</a:t>
            </a:r>
          </a:p>
        </p:txBody>
      </p:sp>
      <p:sp>
        <p:nvSpPr>
          <p:cNvPr id="12" name="Body">
            <a:extLst>
              <a:ext uri="{FF2B5EF4-FFF2-40B4-BE49-F238E27FC236}">
                <a16:creationId xmlns:a16="http://schemas.microsoft.com/office/drawing/2014/main" id="{AB1A4622-2477-4AF8-884A-5ADEEDC728EE}"/>
              </a:ext>
            </a:extLst>
          </p:cNvPr>
          <p:cNvSpPr txBox="1">
            <a:spLocks noGrp="1"/>
          </p:cNvSpPr>
          <p:nvPr>
            <p:ph type="body" sz="half" idx="1"/>
          </p:nvPr>
        </p:nvSpPr>
        <p:spPr>
          <a:xfrm>
            <a:off x="9064474" y="4781553"/>
            <a:ext cx="3415961" cy="3183782"/>
          </a:xfrm>
          <a:prstGeom prst="rect">
            <a:avLst/>
          </a:prstGeom>
        </p:spPr>
        <p:txBody>
          <a:bodyPr>
            <a:normAutofit lnSpcReduction="10000"/>
          </a:bodyPr>
          <a:lstStyle/>
          <a:p>
            <a:pPr marL="382191" indent="-382191" algn="l"/>
            <a:r>
              <a:rPr lang="en-GB" sz="3000" dirty="0"/>
              <a:t>  *The CHS chapter has a structure comparable with the technical chapters.</a:t>
            </a:r>
          </a:p>
        </p:txBody>
      </p:sp>
      <p:grpSp>
        <p:nvGrpSpPr>
          <p:cNvPr id="5" name="Group 4">
            <a:extLst>
              <a:ext uri="{FF2B5EF4-FFF2-40B4-BE49-F238E27FC236}">
                <a16:creationId xmlns:a16="http://schemas.microsoft.com/office/drawing/2014/main" id="{70ABF526-3CE9-422D-8F1D-9558D81528E2}"/>
              </a:ext>
            </a:extLst>
          </p:cNvPr>
          <p:cNvGrpSpPr/>
          <p:nvPr/>
        </p:nvGrpSpPr>
        <p:grpSpPr>
          <a:xfrm>
            <a:off x="2242084" y="3660962"/>
            <a:ext cx="6399351" cy="1936397"/>
            <a:chOff x="3317672" y="3178375"/>
            <a:chExt cx="8532728" cy="2581941"/>
          </a:xfrm>
          <a:solidFill>
            <a:srgbClr val="000000"/>
          </a:solidFill>
        </p:grpSpPr>
        <p:sp>
          <p:nvSpPr>
            <p:cNvPr id="3" name="Rectangle 2">
              <a:extLst>
                <a:ext uri="{FF2B5EF4-FFF2-40B4-BE49-F238E27FC236}">
                  <a16:creationId xmlns:a16="http://schemas.microsoft.com/office/drawing/2014/main" id="{D2CA61E5-A463-44D1-B635-7F89E00B3C2C}"/>
                </a:ext>
              </a:extLst>
            </p:cNvPr>
            <p:cNvSpPr/>
            <p:nvPr/>
          </p:nvSpPr>
          <p:spPr>
            <a:xfrm>
              <a:off x="3317673" y="4152992"/>
              <a:ext cx="2855464" cy="1607323"/>
            </a:xfrm>
            <a:prstGeom prst="rect">
              <a:avLst/>
            </a:prstGeom>
            <a:grpFill/>
            <a:ln w="25400" cap="flat">
              <a:solidFill>
                <a:schemeClr val="bg1">
                  <a:lumMod val="50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099" tIns="38099" rIns="38099" bIns="38099" numCol="1" spcCol="38100" rtlCol="0" anchor="ctr">
              <a:spAutoFit/>
            </a:bodyPr>
            <a:lstStyle/>
            <a:p>
              <a:pPr defTabSz="438150">
                <a:spcBef>
                  <a:spcPts val="750"/>
                </a:spcBef>
                <a:spcAft>
                  <a:spcPts val="750"/>
                </a:spcAft>
              </a:pPr>
              <a:r>
                <a:rPr lang="en-US" sz="3000" dirty="0">
                  <a:solidFill>
                    <a:srgbClr val="FFFFFF"/>
                  </a:solidFill>
                </a:rPr>
                <a:t>Key</a:t>
              </a:r>
              <a:br>
                <a:rPr lang="en-US" sz="3000" dirty="0">
                  <a:solidFill>
                    <a:srgbClr val="FFFFFF"/>
                  </a:solidFill>
                </a:rPr>
              </a:br>
              <a:r>
                <a:rPr lang="en-US" sz="3000" dirty="0">
                  <a:solidFill>
                    <a:srgbClr val="FFFFFF"/>
                  </a:solidFill>
                </a:rPr>
                <a:t>actions</a:t>
              </a:r>
            </a:p>
          </p:txBody>
        </p:sp>
        <p:sp>
          <p:nvSpPr>
            <p:cNvPr id="7" name="Rectangle 6">
              <a:extLst>
                <a:ext uri="{FF2B5EF4-FFF2-40B4-BE49-F238E27FC236}">
                  <a16:creationId xmlns:a16="http://schemas.microsoft.com/office/drawing/2014/main" id="{934DEED3-D3D9-4007-98D8-339BCE91E606}"/>
                </a:ext>
              </a:extLst>
            </p:cNvPr>
            <p:cNvSpPr/>
            <p:nvPr/>
          </p:nvSpPr>
          <p:spPr>
            <a:xfrm>
              <a:off x="6126128" y="4152992"/>
              <a:ext cx="2855464" cy="1607324"/>
            </a:xfrm>
            <a:prstGeom prst="rect">
              <a:avLst/>
            </a:prstGeom>
            <a:grpFill/>
            <a:ln w="25400" cap="flat">
              <a:solidFill>
                <a:schemeClr val="bg1">
                  <a:lumMod val="50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099" tIns="38099" rIns="38099" bIns="38099" numCol="1" spcCol="38100" rtlCol="0" anchor="ctr">
              <a:spAutoFit/>
            </a:bodyPr>
            <a:lstStyle/>
            <a:p>
              <a:pPr defTabSz="438150">
                <a:spcBef>
                  <a:spcPts val="750"/>
                </a:spcBef>
                <a:spcAft>
                  <a:spcPts val="750"/>
                </a:spcAft>
              </a:pPr>
              <a:r>
                <a:rPr lang="en-US" sz="3000" dirty="0">
                  <a:solidFill>
                    <a:srgbClr val="FFFFFF"/>
                  </a:solidFill>
                </a:rPr>
                <a:t>Key indicators</a:t>
              </a:r>
            </a:p>
          </p:txBody>
        </p:sp>
        <p:sp>
          <p:nvSpPr>
            <p:cNvPr id="8" name="Rectangle 7">
              <a:extLst>
                <a:ext uri="{FF2B5EF4-FFF2-40B4-BE49-F238E27FC236}">
                  <a16:creationId xmlns:a16="http://schemas.microsoft.com/office/drawing/2014/main" id="{F3128C0B-4FBB-4A86-BD03-AEC04FA6E710}"/>
                </a:ext>
              </a:extLst>
            </p:cNvPr>
            <p:cNvSpPr/>
            <p:nvPr/>
          </p:nvSpPr>
          <p:spPr>
            <a:xfrm>
              <a:off x="8981255" y="4152991"/>
              <a:ext cx="2855464" cy="1607324"/>
            </a:xfrm>
            <a:prstGeom prst="rect">
              <a:avLst/>
            </a:prstGeom>
            <a:grpFill/>
            <a:ln w="25400" cap="flat">
              <a:solidFill>
                <a:schemeClr val="bg1">
                  <a:lumMod val="50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099" tIns="38099" rIns="38099" bIns="38099" numCol="1" spcCol="38100" rtlCol="0" anchor="ctr">
              <a:spAutoFit/>
            </a:bodyPr>
            <a:lstStyle/>
            <a:p>
              <a:pPr defTabSz="438150">
                <a:spcBef>
                  <a:spcPts val="750"/>
                </a:spcBef>
                <a:spcAft>
                  <a:spcPts val="750"/>
                </a:spcAft>
              </a:pPr>
              <a:r>
                <a:rPr lang="en-US" sz="3000" dirty="0">
                  <a:solidFill>
                    <a:srgbClr val="FFFFFF"/>
                  </a:solidFill>
                </a:rPr>
                <a:t>Guidance notes</a:t>
              </a:r>
            </a:p>
          </p:txBody>
        </p:sp>
        <p:sp>
          <p:nvSpPr>
            <p:cNvPr id="2" name="Rectangle 1">
              <a:extLst>
                <a:ext uri="{FF2B5EF4-FFF2-40B4-BE49-F238E27FC236}">
                  <a16:creationId xmlns:a16="http://schemas.microsoft.com/office/drawing/2014/main" id="{E7D5CE29-EBC9-40CA-A87A-16E43ED8256F}"/>
                </a:ext>
              </a:extLst>
            </p:cNvPr>
            <p:cNvSpPr/>
            <p:nvPr/>
          </p:nvSpPr>
          <p:spPr>
            <a:xfrm>
              <a:off x="3317672" y="3178375"/>
              <a:ext cx="8532728" cy="991752"/>
            </a:xfrm>
            <a:prstGeom prst="rect">
              <a:avLst/>
            </a:prstGeom>
            <a:grp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099" tIns="38099" rIns="38099" bIns="38099" numCol="1" spcCol="38100" rtlCol="0" anchor="ctr">
              <a:spAutoFit/>
            </a:bodyPr>
            <a:lstStyle/>
            <a:p>
              <a:pPr defTabSz="438150">
                <a:spcBef>
                  <a:spcPts val="750"/>
                </a:spcBef>
                <a:spcAft>
                  <a:spcPts val="750"/>
                </a:spcAft>
              </a:pPr>
              <a:r>
                <a:rPr lang="en-US" sz="3000" b="1" dirty="0">
                  <a:solidFill>
                    <a:srgbClr val="FFFFFF"/>
                  </a:solidFill>
                </a:rPr>
                <a:t>THE STANDARDS</a:t>
              </a:r>
            </a:p>
          </p:txBody>
        </p:sp>
      </p:grpSp>
      <p:sp>
        <p:nvSpPr>
          <p:cNvPr id="13" name="Rectangle 12">
            <a:extLst>
              <a:ext uri="{FF2B5EF4-FFF2-40B4-BE49-F238E27FC236}">
                <a16:creationId xmlns:a16="http://schemas.microsoft.com/office/drawing/2014/main" id="{B1EF1D5A-5749-44FC-8B9C-49E2D5438154}"/>
              </a:ext>
            </a:extLst>
          </p:cNvPr>
          <p:cNvSpPr/>
          <p:nvPr/>
        </p:nvSpPr>
        <p:spPr>
          <a:xfrm>
            <a:off x="2242084" y="2135568"/>
            <a:ext cx="6389091" cy="1205456"/>
          </a:xfrm>
          <a:prstGeom prst="rect">
            <a:avLst/>
          </a:prstGeom>
          <a:solidFill>
            <a:srgbClr val="000000"/>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099" tIns="38099" rIns="38099" bIns="38099" numCol="1" spcCol="38100" rtlCol="0" anchor="ctr">
            <a:spAutoFit/>
          </a:bodyPr>
          <a:lstStyle/>
          <a:p>
            <a:pPr defTabSz="438150">
              <a:spcBef>
                <a:spcPts val="750"/>
              </a:spcBef>
              <a:spcAft>
                <a:spcPts val="750"/>
              </a:spcAft>
            </a:pPr>
            <a:r>
              <a:rPr lang="en-US" sz="3000" dirty="0">
                <a:solidFill>
                  <a:srgbClr val="FFFFFF"/>
                </a:solidFill>
              </a:rPr>
              <a:t>Introduction</a:t>
            </a:r>
            <a:br>
              <a:rPr lang="en-US" sz="3000" dirty="0">
                <a:solidFill>
                  <a:srgbClr val="FFFFFF"/>
                </a:solidFill>
              </a:rPr>
            </a:br>
            <a:r>
              <a:rPr lang="en-US" sz="3000" dirty="0">
                <a:solidFill>
                  <a:srgbClr val="FFFFFF"/>
                </a:solidFill>
              </a:rPr>
              <a:t>including “essential concepts”</a:t>
            </a:r>
          </a:p>
        </p:txBody>
      </p:sp>
      <p:sp>
        <p:nvSpPr>
          <p:cNvPr id="14" name="Rectangle 13">
            <a:extLst>
              <a:ext uri="{FF2B5EF4-FFF2-40B4-BE49-F238E27FC236}">
                <a16:creationId xmlns:a16="http://schemas.microsoft.com/office/drawing/2014/main" id="{C72774CE-B078-4846-AFAB-614C2A06C3E5}"/>
              </a:ext>
            </a:extLst>
          </p:cNvPr>
          <p:cNvSpPr/>
          <p:nvPr/>
        </p:nvSpPr>
        <p:spPr>
          <a:xfrm>
            <a:off x="2252343" y="6888321"/>
            <a:ext cx="6389091" cy="743791"/>
          </a:xfrm>
          <a:prstGeom prst="rect">
            <a:avLst/>
          </a:prstGeom>
          <a:solidFill>
            <a:srgbClr val="000000"/>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099" tIns="38099" rIns="38099" bIns="38099" numCol="1" spcCol="38100" rtlCol="0" anchor="ctr">
            <a:spAutoFit/>
          </a:bodyPr>
          <a:lstStyle/>
          <a:p>
            <a:pPr defTabSz="438150">
              <a:spcBef>
                <a:spcPts val="750"/>
              </a:spcBef>
              <a:spcAft>
                <a:spcPts val="750"/>
              </a:spcAft>
            </a:pPr>
            <a:r>
              <a:rPr lang="en-US" sz="3000" dirty="0">
                <a:solidFill>
                  <a:srgbClr val="FFFFFF"/>
                </a:solidFill>
              </a:rPr>
              <a:t>References and further reading</a:t>
            </a:r>
          </a:p>
        </p:txBody>
      </p:sp>
    </p:spTree>
    <p:custDataLst>
      <p:tags r:id="rId1"/>
    </p:custDataLst>
    <p:extLst>
      <p:ext uri="{BB962C8B-B14F-4D97-AF65-F5344CB8AC3E}">
        <p14:creationId xmlns:p14="http://schemas.microsoft.com/office/powerpoint/2010/main" val="4164513403"/>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p:cNvSpPr txBox="1">
            <a:spLocks noGrp="1"/>
          </p:cNvSpPr>
          <p:nvPr>
            <p:ph type="title"/>
          </p:nvPr>
        </p:nvSpPr>
        <p:spPr>
          <a:xfrm>
            <a:off x="290155" y="1357082"/>
            <a:ext cx="10914484" cy="847699"/>
          </a:xfrm>
          <a:prstGeom prst="rect">
            <a:avLst/>
          </a:prstGeom>
        </p:spPr>
        <p:txBody>
          <a:bodyPr>
            <a:normAutofit/>
          </a:bodyPr>
          <a:lstStyle/>
          <a:p>
            <a:pPr algn="l"/>
            <a:r>
              <a:rPr lang="en-GB" b="1" noProof="0" dirty="0">
                <a:solidFill>
                  <a:srgbClr val="000000"/>
                </a:solidFill>
              </a:rPr>
              <a:t>The Code of Conduct: 10 Core Principles</a:t>
            </a:r>
            <a:endParaRPr lang="en-GB" noProof="0" dirty="0">
              <a:solidFill>
                <a:srgbClr val="000000"/>
              </a:solidFill>
            </a:endParaRPr>
          </a:p>
        </p:txBody>
      </p:sp>
      <p:sp>
        <p:nvSpPr>
          <p:cNvPr id="122" name="Body"/>
          <p:cNvSpPr txBox="1">
            <a:spLocks noGrp="1"/>
          </p:cNvSpPr>
          <p:nvPr>
            <p:ph type="body" sz="half" idx="1"/>
          </p:nvPr>
        </p:nvSpPr>
        <p:spPr>
          <a:xfrm>
            <a:off x="641619" y="2408908"/>
            <a:ext cx="12052566" cy="5780631"/>
          </a:xfrm>
          <a:prstGeom prst="rect">
            <a:avLst/>
          </a:prstGeom>
        </p:spPr>
        <p:txBody>
          <a:bodyPr>
            <a:noAutofit/>
          </a:bodyPr>
          <a:lstStyle/>
          <a:p>
            <a:pPr marL="385763" indent="-385763" algn="l">
              <a:buFont typeface="+mj-lt"/>
              <a:buAutoNum type="arabicPeriod"/>
            </a:pPr>
            <a:r>
              <a:rPr lang="en-GB" sz="3000" dirty="0"/>
              <a:t>The humanitarian imperative comes first.</a:t>
            </a:r>
          </a:p>
          <a:p>
            <a:pPr marL="385763" indent="-385763" algn="l">
              <a:buFont typeface="+mj-lt"/>
              <a:buAutoNum type="arabicPeriod"/>
            </a:pPr>
            <a:r>
              <a:rPr lang="en-GB" sz="3000" dirty="0"/>
              <a:t>Aid is given regardless of the race, creed or nationality of the recipients and without adverse distinction of any kind. Aid priorities are calculated on the basis of need alone.</a:t>
            </a:r>
          </a:p>
          <a:p>
            <a:pPr marL="385763" indent="-385763" algn="l">
              <a:buFont typeface="+mj-lt"/>
              <a:buAutoNum type="arabicPeriod"/>
            </a:pPr>
            <a:r>
              <a:rPr lang="en-GB" sz="3000" dirty="0"/>
              <a:t>Aid will not be used to further a particular political or religious standpoint.</a:t>
            </a:r>
          </a:p>
          <a:p>
            <a:pPr marL="385763" indent="-385763" algn="l">
              <a:buFont typeface="+mj-lt"/>
              <a:buAutoNum type="arabicPeriod"/>
            </a:pPr>
            <a:r>
              <a:rPr lang="en-GB" sz="3000" dirty="0"/>
              <a:t>We shall endeavour not to act as instruments of government foreign policy.</a:t>
            </a:r>
          </a:p>
          <a:p>
            <a:pPr marL="385763" indent="-385763" algn="l">
              <a:buFont typeface="+mj-lt"/>
              <a:buAutoNum type="arabicPeriod"/>
            </a:pPr>
            <a:r>
              <a:rPr lang="en-GB" sz="3000" dirty="0"/>
              <a:t>We shall respect culture and custom.</a:t>
            </a:r>
          </a:p>
          <a:p>
            <a:pPr marL="385763" indent="-385763" algn="l">
              <a:buFont typeface="+mj-lt"/>
              <a:buAutoNum type="arabicPeriod"/>
            </a:pPr>
            <a:endParaRPr lang="en-GB" sz="3000" dirty="0"/>
          </a:p>
        </p:txBody>
      </p:sp>
      <p:sp>
        <p:nvSpPr>
          <p:cNvPr id="5" name="Rectangle 4">
            <a:extLst>
              <a:ext uri="{FF2B5EF4-FFF2-40B4-BE49-F238E27FC236}">
                <a16:creationId xmlns:a16="http://schemas.microsoft.com/office/drawing/2014/main" id="{CB5D4223-A1DC-43F2-A472-96C669CDBB1F}"/>
              </a:ext>
            </a:extLst>
          </p:cNvPr>
          <p:cNvSpPr/>
          <p:nvPr/>
        </p:nvSpPr>
        <p:spPr>
          <a:xfrm>
            <a:off x="9670178" y="7658641"/>
            <a:ext cx="2148345" cy="553998"/>
          </a:xfrm>
          <a:prstGeom prst="rect">
            <a:avLst/>
          </a:prstGeom>
        </p:spPr>
        <p:txBody>
          <a:bodyPr wrap="none">
            <a:spAutoFit/>
          </a:bodyPr>
          <a:lstStyle/>
          <a:p>
            <a:pPr defTabSz="438150"/>
            <a:r>
              <a:rPr lang="en-US" sz="3000" dirty="0">
                <a:solidFill>
                  <a:srgbClr val="000000"/>
                </a:solidFill>
              </a:rPr>
              <a:t>See page 6</a:t>
            </a:r>
          </a:p>
        </p:txBody>
      </p:sp>
      <p:sp>
        <p:nvSpPr>
          <p:cNvPr id="6" name="Slide Number">
            <a:extLst>
              <a:ext uri="{FF2B5EF4-FFF2-40B4-BE49-F238E27FC236}">
                <a16:creationId xmlns:a16="http://schemas.microsoft.com/office/drawing/2014/main" id="{7463D57D-603D-4F9D-86B0-1EABD02F8480}"/>
              </a:ext>
            </a:extLst>
          </p:cNvPr>
          <p:cNvSpPr txBox="1">
            <a:spLocks/>
          </p:cNvSpPr>
          <p:nvPr/>
        </p:nvSpPr>
        <p:spPr>
          <a:xfrm>
            <a:off x="2092203" y="8060582"/>
            <a:ext cx="242052" cy="238525"/>
          </a:xfrm>
          <a:prstGeom prst="rect">
            <a:avLst/>
          </a:prstGeom>
          <a:ln w="12700">
            <a:miter lim="400000"/>
          </a:ln>
          <a:extLst>
            <a:ext uri="{C572A759-6A51-4108-AA02-DFA0A04FC94B}">
              <ma14:wrappingTextBoxFlag xmlns:ma14="http://schemas.microsoft.com/office/mac/drawingml/2011/main" xmlns="" val="1"/>
            </a:ext>
          </a:extLst>
        </p:spPr>
        <p:txBody>
          <a:bodyPr wrap="none" lIns="38099" tIns="38099" rIns="38099" bIns="38099">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A585"/>
                </a:solidFill>
                <a:effectLst/>
                <a:uFillTx/>
                <a:latin typeface="Open Sans Bold"/>
                <a:ea typeface="Open Sans Bold"/>
                <a:cs typeface="Open Sans Bold"/>
                <a:sym typeface="Open Sans Bold"/>
              </a:defRPr>
            </a:lvl1pPr>
            <a:lvl2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2pPr>
            <a:lvl3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3pPr>
            <a:lvl4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4pPr>
            <a:lvl5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5pPr>
            <a:lvl6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6pPr>
            <a:lvl7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7pPr>
            <a:lvl8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8pPr>
            <a:lvl9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lvl9pPr>
          </a:lstStyle>
          <a:p>
            <a:pPr defTabSz="438150"/>
            <a:fld id="{86CB4B4D-7CA3-9044-876B-883B54F8677D}" type="slidenum">
              <a:rPr lang="en-US" sz="1050"/>
              <a:pPr defTabSz="438150"/>
              <a:t>6</a:t>
            </a:fld>
            <a:endParaRPr lang="en-US" sz="1050" dirty="0"/>
          </a:p>
        </p:txBody>
      </p:sp>
    </p:spTree>
    <p:custDataLst>
      <p:tags r:id="rId1"/>
    </p:custDataLst>
    <p:extLst>
      <p:ext uri="{BB962C8B-B14F-4D97-AF65-F5344CB8AC3E}">
        <p14:creationId xmlns:p14="http://schemas.microsoft.com/office/powerpoint/2010/main" val="1461104356"/>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p:cNvSpPr txBox="1">
            <a:spLocks noGrp="1"/>
          </p:cNvSpPr>
          <p:nvPr>
            <p:ph type="title"/>
          </p:nvPr>
        </p:nvSpPr>
        <p:spPr>
          <a:xfrm>
            <a:off x="294226" y="1373674"/>
            <a:ext cx="9836491" cy="847699"/>
          </a:xfrm>
          <a:prstGeom prst="rect">
            <a:avLst/>
          </a:prstGeom>
        </p:spPr>
        <p:txBody>
          <a:bodyPr>
            <a:normAutofit fontScale="90000"/>
          </a:bodyPr>
          <a:lstStyle/>
          <a:p>
            <a:pPr algn="l"/>
            <a:r>
              <a:rPr lang="en-GB" b="1" noProof="0" dirty="0">
                <a:solidFill>
                  <a:srgbClr val="000000"/>
                </a:solidFill>
              </a:rPr>
              <a:t>The Code of Conduct: 10 Core Principles</a:t>
            </a:r>
            <a:endParaRPr lang="en-GB" noProof="0" dirty="0">
              <a:solidFill>
                <a:srgbClr val="000000"/>
              </a:solidFill>
            </a:endParaRPr>
          </a:p>
        </p:txBody>
      </p:sp>
      <p:sp>
        <p:nvSpPr>
          <p:cNvPr id="122" name="Body"/>
          <p:cNvSpPr txBox="1">
            <a:spLocks noGrp="1"/>
          </p:cNvSpPr>
          <p:nvPr>
            <p:ph type="body" sz="half" idx="1"/>
          </p:nvPr>
        </p:nvSpPr>
        <p:spPr>
          <a:xfrm>
            <a:off x="617202" y="2326877"/>
            <a:ext cx="12073150" cy="4023669"/>
          </a:xfrm>
          <a:prstGeom prst="rect">
            <a:avLst/>
          </a:prstGeom>
        </p:spPr>
        <p:txBody>
          <a:bodyPr>
            <a:noAutofit/>
          </a:bodyPr>
          <a:lstStyle/>
          <a:p>
            <a:pPr marL="385763" indent="-385763" algn="l">
              <a:buFont typeface="+mj-lt"/>
              <a:buAutoNum type="arabicPeriod" startAt="6"/>
            </a:pPr>
            <a:r>
              <a:rPr lang="en-GB" sz="3000" dirty="0"/>
              <a:t>We shall attempt to build disaster response on local capacities.</a:t>
            </a:r>
          </a:p>
          <a:p>
            <a:pPr marL="385763" indent="-385763" algn="l">
              <a:buFont typeface="+mj-lt"/>
              <a:buAutoNum type="arabicPeriod" startAt="6"/>
            </a:pPr>
            <a:r>
              <a:rPr lang="en-GB" sz="3000" dirty="0"/>
              <a:t>Ways shall be found to involve programme beneficiaries in the management of relief aid.</a:t>
            </a:r>
          </a:p>
          <a:p>
            <a:pPr marL="385763" indent="-385763" algn="l">
              <a:buFont typeface="+mj-lt"/>
              <a:buAutoNum type="arabicPeriod" startAt="6"/>
            </a:pPr>
            <a:r>
              <a:rPr lang="en-GB" sz="3000" dirty="0"/>
              <a:t>Relief aid must strive to reduce future vulnerabilities to disaster as well as meeting basic needs.</a:t>
            </a:r>
          </a:p>
          <a:p>
            <a:pPr marL="385763" indent="-385763" algn="l">
              <a:buFont typeface="+mj-lt"/>
              <a:buAutoNum type="arabicPeriod" startAt="6"/>
            </a:pPr>
            <a:r>
              <a:rPr lang="en-GB" sz="3000" dirty="0"/>
              <a:t>We hold ourselves accountable to both those we seek to assist and those from whom we accept resources.</a:t>
            </a:r>
          </a:p>
          <a:p>
            <a:pPr marL="422672" indent="-422672" algn="l">
              <a:buFont typeface="+mj-lt"/>
              <a:buAutoNum type="arabicPeriod" startAt="6"/>
            </a:pPr>
            <a:r>
              <a:rPr lang="en-GB" sz="3000" dirty="0"/>
              <a:t> In our information, publicity and advertising activities, we shall recognise disaster victims as dignified human beings, not hopeless objects.</a:t>
            </a:r>
          </a:p>
          <a:p>
            <a:pPr marL="385763" indent="-385763" algn="l">
              <a:buFont typeface="+mj-lt"/>
              <a:buAutoNum type="arabicPeriod" startAt="6"/>
            </a:pPr>
            <a:endParaRPr lang="en-GB" sz="3000" dirty="0"/>
          </a:p>
        </p:txBody>
      </p:sp>
      <p:sp>
        <p:nvSpPr>
          <p:cNvPr id="5" name="Slide Number">
            <a:extLst>
              <a:ext uri="{FF2B5EF4-FFF2-40B4-BE49-F238E27FC236}">
                <a16:creationId xmlns:a16="http://schemas.microsoft.com/office/drawing/2014/main" id="{74885D04-CB39-47BE-8F45-49DB8209AD8E}"/>
              </a:ext>
            </a:extLst>
          </p:cNvPr>
          <p:cNvSpPr txBox="1">
            <a:spLocks noGrp="1"/>
          </p:cNvSpPr>
          <p:nvPr>
            <p:ph type="sldNum" sz="quarter" idx="2"/>
          </p:nvPr>
        </p:nvSpPr>
        <p:spPr>
          <a:xfrm>
            <a:off x="2092203" y="8060582"/>
            <a:ext cx="267702" cy="264175"/>
          </a:xfrm>
          <a:prstGeom prst="rect">
            <a:avLst/>
          </a:prstGeom>
          <a:extLst>
            <a:ext uri="{C572A759-6A51-4108-AA02-DFA0A04FC94B}">
              <ma14:wrappingTextBoxFlag xmlns:ma14="http://schemas.microsoft.com/office/mac/drawingml/2011/main" xmlns="" val="1"/>
            </a:ext>
          </a:extLst>
        </p:spPr>
        <p:txBody>
          <a:bodyPr/>
          <a:lstStyle/>
          <a:p>
            <a:pPr defTabSz="438150"/>
            <a:fld id="{86CB4B4D-7CA3-9044-876B-883B54F8677D}" type="slidenum">
              <a:rPr/>
              <a:pPr defTabSz="438150"/>
              <a:t>7</a:t>
            </a:fld>
            <a:endParaRPr dirty="0"/>
          </a:p>
        </p:txBody>
      </p:sp>
    </p:spTree>
    <p:custDataLst>
      <p:tags r:id="rId1"/>
    </p:custDataLst>
    <p:extLst>
      <p:ext uri="{BB962C8B-B14F-4D97-AF65-F5344CB8AC3E}">
        <p14:creationId xmlns:p14="http://schemas.microsoft.com/office/powerpoint/2010/main" val="363079967"/>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a:extLst>
              <a:ext uri="{FF2B5EF4-FFF2-40B4-BE49-F238E27FC236}">
                <a16:creationId xmlns:a16="http://schemas.microsoft.com/office/drawing/2014/main" id="{A0502D83-129A-4DBF-B684-113A9761405D}"/>
              </a:ext>
            </a:extLst>
          </p:cNvPr>
          <p:cNvSpPr txBox="1">
            <a:spLocks noGrp="1"/>
          </p:cNvSpPr>
          <p:nvPr>
            <p:ph type="sldNum" sz="quarter" idx="2"/>
          </p:nvPr>
        </p:nvSpPr>
        <p:spPr>
          <a:xfrm>
            <a:off x="2092203" y="8060582"/>
            <a:ext cx="267702" cy="264175"/>
          </a:xfrm>
          <a:prstGeom prst="rect">
            <a:avLst/>
          </a:prstGeom>
          <a:extLst>
            <a:ext uri="{C572A759-6A51-4108-AA02-DFA0A04FC94B}">
              <ma14:wrappingTextBoxFlag xmlns:ma14="http://schemas.microsoft.com/office/mac/drawingml/2011/main" xmlns="" val="1"/>
            </a:ext>
          </a:extLst>
        </p:spPr>
        <p:txBody>
          <a:bodyPr/>
          <a:lstStyle/>
          <a:p>
            <a:pPr defTabSz="438150"/>
            <a:fld id="{86CB4B4D-7CA3-9044-876B-883B54F8677D}" type="slidenum">
              <a:rPr/>
              <a:pPr defTabSz="438150"/>
              <a:t>8</a:t>
            </a:fld>
            <a:endParaRPr dirty="0"/>
          </a:p>
        </p:txBody>
      </p:sp>
      <p:sp>
        <p:nvSpPr>
          <p:cNvPr id="2" name="Title 1"/>
          <p:cNvSpPr>
            <a:spLocks noGrp="1"/>
          </p:cNvSpPr>
          <p:nvPr>
            <p:ph type="title"/>
          </p:nvPr>
        </p:nvSpPr>
        <p:spPr/>
        <p:txBody>
          <a:bodyPr/>
          <a:lstStyle/>
          <a:p>
            <a:endParaRPr lang="en-ZA"/>
          </a:p>
        </p:txBody>
      </p:sp>
      <p:sp>
        <p:nvSpPr>
          <p:cNvPr id="3" name="ISPRING_QUIZ_SHAPE0"/>
          <p:cNvSpPr/>
          <p:nvPr/>
        </p:nvSpPr>
        <p:spPr>
          <a:xfrm>
            <a:off x="0" y="0"/>
            <a:ext cx="13004800" cy="9753600"/>
          </a:xfrm>
          <a:prstGeom prst="rect">
            <a:avLst/>
          </a:prstGeom>
          <a:solidFill>
            <a:srgbClr val="FFFFFF"/>
          </a:solidFill>
          <a:ln w="25400" cap="flat">
            <a:noFill/>
            <a:prstDash val="solid"/>
            <a:round/>
          </a:ln>
          <a:effectLst>
            <a:innerShdw>
              <a:scrgbClr r="0" g="0" b="0">
                <a:alpha val="0"/>
              </a:scrgbClr>
            </a:innerShdw>
          </a:effectLst>
          <a:sp3d/>
          <a:extLst>
            <a:ext uri="{91240B29-F687-4F45-9708-019B960494DF}">
              <a14:hiddenLine xmlns:a14="http://schemas.microsoft.com/office/drawing/2010/main" w="25400" cap="flat">
                <a:solidFill>
                  <a:schemeClr val="accent1"/>
                </a:solidFill>
                <a:prstDash val="solid"/>
                <a:round/>
              </a14:hiddenLine>
            </a:ext>
          </a:ex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ZA" sz="1800" b="0" i="0" u="none" strike="noStrike" cap="none" spc="0" normalizeH="0" baseline="0">
              <a:ln>
                <a:noFill/>
              </a:ln>
              <a:solidFill>
                <a:srgbClr val="A5A5A5"/>
              </a:solidFill>
              <a:effectLst/>
              <a:uFillTx/>
              <a:latin typeface="Open Sans Regular"/>
              <a:ea typeface="Open Sans Regular"/>
              <a:cs typeface="Open Sans Regular"/>
              <a:sym typeface="Open Sans Regular"/>
            </a:endParaRPr>
          </a:p>
        </p:txBody>
      </p:sp>
      <p:pic>
        <p:nvPicPr>
          <p:cNvPr id="7" name="ISPRING_QUIZ_SHAPE1"/>
          <p:cNvPicPr>
            <a:picLocks/>
          </p:cNvPicPr>
          <p:nvPr/>
        </p:nvPicPr>
        <p:blipFill>
          <a:blip r:embed="rId4">
            <a:extLst>
              <a:ext uri="{28A0092B-C50C-407E-A947-70E740481C1C}">
                <a14:useLocalDpi xmlns:a14="http://schemas.microsoft.com/office/drawing/2010/main" val="0"/>
              </a:ext>
            </a:extLst>
          </a:blip>
          <a:srcRect/>
          <a:stretch>
            <a:fillRect/>
          </a:stretch>
        </p:blipFill>
        <p:spPr>
          <a:xfrm>
            <a:off x="2291588" y="2633472"/>
            <a:ext cx="8420100" cy="6324600"/>
          </a:xfrm>
          <a:prstGeom prst="rect">
            <a:avLst/>
          </a:prstGeom>
          <a:effectLst>
            <a:outerShdw blurRad="114300" dist="38100" dir="5400000" rotWithShape="0">
              <a:scrgbClr r="0" g="0" b="0">
                <a:alpha val="20000"/>
              </a:scrgbClr>
            </a:outerShdw>
          </a:effectLst>
        </p:spPr>
      </p:pic>
      <p:sp>
        <p:nvSpPr>
          <p:cNvPr id="8" name="ISPRING_QUIZ_SHAPE2"/>
          <p:cNvSpPr txBox="1"/>
          <p:nvPr/>
        </p:nvSpPr>
        <p:spPr>
          <a:xfrm>
            <a:off x="780288" y="303088"/>
            <a:ext cx="11444224" cy="564257"/>
          </a:xfrm>
          <a:prstGeom prst="rect">
            <a:avLst/>
          </a:prstGeom>
          <a:noFill/>
          <a:ln w="12700" cap="flat">
            <a:noFill/>
            <a:miter lim="400000"/>
          </a:ln>
          <a:effectLst>
            <a:innerShdw>
              <a:scrgbClr r="0" g="0" b="0">
                <a:alpha val="0"/>
              </a:scrgb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defTabSz="584200" rtl="0" fontAlgn="auto" latinLnBrk="0" hangingPunct="0">
              <a:lnSpc>
                <a:spcPct val="100000"/>
              </a:lnSpc>
              <a:spcBef>
                <a:spcPts val="0"/>
              </a:spcBef>
              <a:spcAft>
                <a:spcPts val="0"/>
              </a:spcAft>
              <a:buClrTx/>
              <a:buSzTx/>
              <a:buFontTx/>
              <a:buNone/>
              <a:tabLst/>
            </a:pPr>
            <a:r>
              <a:rPr kumimoji="0" lang="en-ZA" sz="3000" i="0" strike="noStrike" cap="none" spc="0" normalizeH="0" baseline="0" smtClean="0">
                <a:ln>
                  <a:noFill/>
                </a:ln>
                <a:solidFill>
                  <a:srgbClr val="343944"/>
                </a:solidFill>
                <a:effectLst/>
                <a:uFillTx/>
                <a:latin typeface="Segoe UI" panose="020B0502040204020203" pitchFamily="34" charset="0"/>
                <a:ea typeface="Open Sans Regular"/>
                <a:cs typeface="Open Sans Regular"/>
                <a:sym typeface="Open Sans Regular"/>
              </a:rPr>
              <a:t>   Quiz</a:t>
            </a:r>
            <a:endParaRPr kumimoji="0" lang="en-ZA" sz="3000" i="0" strike="noStrike" cap="none" spc="0" normalizeH="0" baseline="0">
              <a:ln>
                <a:noFill/>
              </a:ln>
              <a:solidFill>
                <a:srgbClr val="343944"/>
              </a:solidFill>
              <a:effectLst/>
              <a:uFillTx/>
              <a:latin typeface="Segoe UI" panose="020B0502040204020203" pitchFamily="34" charset="0"/>
              <a:ea typeface="Open Sans Regular"/>
              <a:cs typeface="Open Sans Regular"/>
              <a:sym typeface="Open Sans Regular"/>
            </a:endParaRPr>
          </a:p>
        </p:txBody>
      </p:sp>
      <p:pic>
        <p:nvPicPr>
          <p:cNvPr id="9" name="ISPRING_QUIZ_SHAPE3"/>
          <p:cNvPicPr>
            <a:picLocks/>
          </p:cNvPicPr>
          <p:nvPr/>
        </p:nvPicPr>
        <p:blipFill>
          <a:blip r:embed="rId5">
            <a:extLst>
              <a:ext uri="{28A0092B-C50C-407E-A947-70E740481C1C}">
                <a14:useLocalDpi xmlns:a14="http://schemas.microsoft.com/office/drawing/2010/main" val="0"/>
              </a:ext>
            </a:extLst>
          </a:blip>
          <a:srcRect/>
          <a:stretch>
            <a:fillRect/>
          </a:stretch>
        </p:blipFill>
        <p:spPr>
          <a:xfrm>
            <a:off x="5764255" y="382017"/>
            <a:ext cx="406400" cy="406400"/>
          </a:xfrm>
          <a:prstGeom prst="rect">
            <a:avLst/>
          </a:prstGeom>
          <a:effectLst>
            <a:innerShdw>
              <a:scrgbClr r="0" g="0" b="0">
                <a:alpha val="0"/>
              </a:scrgbClr>
            </a:innerShdw>
          </a:effectLst>
        </p:spPr>
      </p:pic>
      <p:sp>
        <p:nvSpPr>
          <p:cNvPr id="10" name="ISPRING_QUIZ_SHAPE4"/>
          <p:cNvSpPr txBox="1"/>
          <p:nvPr/>
        </p:nvSpPr>
        <p:spPr>
          <a:xfrm>
            <a:off x="780288" y="1340004"/>
            <a:ext cx="11444224" cy="441146"/>
          </a:xfrm>
          <a:prstGeom prst="rect">
            <a:avLst/>
          </a:prstGeom>
          <a:noFill/>
          <a:ln w="12700" cap="flat">
            <a:noFill/>
            <a:miter lim="400000"/>
          </a:ln>
          <a:effectLst>
            <a:innerShdw>
              <a:scrgbClr r="0" g="0" b="0">
                <a:alpha val="0"/>
              </a:scrgb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defTabSz="584200" rtl="0" fontAlgn="auto" latinLnBrk="0" hangingPunct="0">
              <a:lnSpc>
                <a:spcPct val="100000"/>
              </a:lnSpc>
              <a:spcBef>
                <a:spcPts val="0"/>
              </a:spcBef>
              <a:spcAft>
                <a:spcPts val="0"/>
              </a:spcAft>
              <a:buClrTx/>
              <a:buSzTx/>
              <a:buFontTx/>
              <a:buNone/>
              <a:tabLst/>
            </a:pPr>
            <a:r>
              <a:rPr kumimoji="0" lang="en-US" sz="2200" i="0" strike="noStrike" cap="none" spc="0" normalizeH="0" baseline="0" smtClean="0">
                <a:ln>
                  <a:noFill/>
                </a:ln>
                <a:solidFill>
                  <a:srgbClr val="343944"/>
                </a:solidFill>
                <a:effectLst/>
                <a:uFillTx/>
                <a:latin typeface="Segoe UI" panose="020B0502040204020203" pitchFamily="34" charset="0"/>
                <a:ea typeface="Open Sans Regular"/>
                <a:cs typeface="Open Sans Regular"/>
                <a:sym typeface="Open Sans Regular"/>
              </a:rPr>
              <a:t>Click the </a:t>
            </a:r>
            <a:r>
              <a:rPr kumimoji="0" lang="en-US" sz="2200" b="1" i="0" strike="noStrike" cap="none" spc="0" normalizeH="0" baseline="0" smtClean="0">
                <a:ln>
                  <a:noFill/>
                </a:ln>
                <a:solidFill>
                  <a:srgbClr val="343944"/>
                </a:solidFill>
                <a:effectLst/>
                <a:uFillTx/>
                <a:latin typeface="Segoe UI Semibold" panose="020B0702040204020203" pitchFamily="34" charset="0"/>
                <a:ea typeface="Open Sans Regular"/>
                <a:cs typeface="Open Sans Regular"/>
                <a:sym typeface="Open Sans Regular"/>
              </a:rPr>
              <a:t>Quiz</a:t>
            </a:r>
            <a:r>
              <a:rPr kumimoji="0" lang="en-US" sz="2200" i="0" strike="noStrike" cap="none" spc="0" normalizeH="0" baseline="0" smtClean="0">
                <a:ln>
                  <a:noFill/>
                </a:ln>
                <a:solidFill>
                  <a:srgbClr val="343944"/>
                </a:solidFill>
                <a:effectLst/>
                <a:uFillTx/>
                <a:latin typeface="Segoe UI" panose="020B0502040204020203" pitchFamily="34" charset="0"/>
                <a:ea typeface="Open Sans Regular"/>
                <a:cs typeface="Open Sans Regular"/>
                <a:sym typeface="Open Sans Regular"/>
              </a:rPr>
              <a:t> button to edit this object</a:t>
            </a:r>
            <a:endParaRPr kumimoji="0" lang="en-ZA" sz="2200" i="0" strike="noStrike" cap="none" spc="0" normalizeH="0" baseline="0">
              <a:ln>
                <a:noFill/>
              </a:ln>
              <a:solidFill>
                <a:srgbClr val="343944"/>
              </a:solidFill>
              <a:effectLst/>
              <a:uFillTx/>
              <a:latin typeface="Segoe UI" panose="020B0502040204020203" pitchFamily="34" charset="0"/>
              <a:ea typeface="Open Sans Regular"/>
              <a:cs typeface="Open Sans Regular"/>
              <a:sym typeface="Open Sans Regular"/>
            </a:endParaRPr>
          </a:p>
        </p:txBody>
      </p:sp>
    </p:spTree>
    <p:custDataLst>
      <p:tags r:id="rId1"/>
    </p:custDataLst>
    <p:extLst>
      <p:ext uri="{BB962C8B-B14F-4D97-AF65-F5344CB8AC3E}">
        <p14:creationId xmlns:p14="http://schemas.microsoft.com/office/powerpoint/2010/main" val="1590604398"/>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a:extLst>
              <a:ext uri="{FF2B5EF4-FFF2-40B4-BE49-F238E27FC236}">
                <a16:creationId xmlns:a16="http://schemas.microsoft.com/office/drawing/2014/main" id="{A5B70AC7-B974-474A-AAAF-211665DB8BC2}"/>
              </a:ext>
            </a:extLst>
          </p:cNvPr>
          <p:cNvSpPr txBox="1">
            <a:spLocks noGrp="1"/>
          </p:cNvSpPr>
          <p:nvPr>
            <p:ph type="title"/>
          </p:nvPr>
        </p:nvSpPr>
        <p:spPr>
          <a:xfrm>
            <a:off x="261257" y="1231825"/>
            <a:ext cx="9836491" cy="847699"/>
          </a:xfrm>
          <a:prstGeom prst="rect">
            <a:avLst/>
          </a:prstGeom>
        </p:spPr>
        <p:txBody>
          <a:bodyPr>
            <a:normAutofit/>
          </a:bodyPr>
          <a:lstStyle/>
          <a:p>
            <a:pPr algn="l"/>
            <a:r>
              <a:rPr lang="en-GB" noProof="0" dirty="0">
                <a:solidFill>
                  <a:srgbClr val="000000"/>
                </a:solidFill>
              </a:rPr>
              <a:t>Key messages</a:t>
            </a:r>
          </a:p>
        </p:txBody>
      </p:sp>
      <p:sp>
        <p:nvSpPr>
          <p:cNvPr id="3" name="Body">
            <a:extLst>
              <a:ext uri="{FF2B5EF4-FFF2-40B4-BE49-F238E27FC236}">
                <a16:creationId xmlns:a16="http://schemas.microsoft.com/office/drawing/2014/main" id="{8E926718-D790-41B7-B8D9-88995F137D58}"/>
              </a:ext>
            </a:extLst>
          </p:cNvPr>
          <p:cNvSpPr txBox="1">
            <a:spLocks noGrp="1"/>
          </p:cNvSpPr>
          <p:nvPr>
            <p:ph type="body" sz="half" idx="1"/>
          </p:nvPr>
        </p:nvSpPr>
        <p:spPr>
          <a:xfrm>
            <a:off x="611239" y="2079524"/>
            <a:ext cx="11404804" cy="5780631"/>
          </a:xfrm>
          <a:prstGeom prst="rect">
            <a:avLst/>
          </a:prstGeom>
        </p:spPr>
        <p:txBody>
          <a:bodyPr>
            <a:noAutofit/>
          </a:bodyPr>
          <a:lstStyle/>
          <a:p>
            <a:pPr marL="428625" indent="-428625" algn="l">
              <a:buSzTx/>
              <a:buFont typeface="Arial" panose="020B0604020202020204" pitchFamily="34" charset="0"/>
              <a:buChar char="•"/>
            </a:pPr>
            <a:r>
              <a:rPr lang="en-GB" sz="3000" dirty="0">
                <a:solidFill>
                  <a:srgbClr val="000000"/>
                </a:solidFill>
              </a:rPr>
              <a:t>People affected by crises have the</a:t>
            </a:r>
            <a:br>
              <a:rPr lang="en-GB" sz="3000" dirty="0">
                <a:solidFill>
                  <a:srgbClr val="000000"/>
                </a:solidFill>
              </a:rPr>
            </a:br>
            <a:r>
              <a:rPr lang="en-GB" sz="3000" b="1" dirty="0">
                <a:solidFill>
                  <a:srgbClr val="000000"/>
                </a:solidFill>
              </a:rPr>
              <a:t>right to life with dignity and to assistance</a:t>
            </a:r>
            <a:r>
              <a:rPr lang="en-GB" sz="3000" dirty="0">
                <a:solidFill>
                  <a:srgbClr val="000000"/>
                </a:solidFill>
              </a:rPr>
              <a:t>.</a:t>
            </a:r>
            <a:endParaRPr lang="en-US" sz="3000" dirty="0">
              <a:solidFill>
                <a:srgbClr val="000000"/>
              </a:solidFill>
            </a:endParaRPr>
          </a:p>
          <a:p>
            <a:pPr marL="428625" indent="-428625" algn="l">
              <a:buSzTx/>
              <a:buFont typeface="Arial" panose="020B0604020202020204" pitchFamily="34" charset="0"/>
              <a:buChar char="•"/>
            </a:pPr>
            <a:r>
              <a:rPr lang="en-GB" sz="3000" dirty="0">
                <a:solidFill>
                  <a:srgbClr val="000000"/>
                </a:solidFill>
              </a:rPr>
              <a:t>The Humanitarian Charter is the cornerstone of the Sphere approach and Handbook</a:t>
            </a:r>
            <a:endParaRPr lang="en-US" sz="3000" dirty="0">
              <a:solidFill>
                <a:srgbClr val="000000"/>
              </a:solidFill>
            </a:endParaRPr>
          </a:p>
          <a:p>
            <a:pPr marL="428625" indent="-428625" algn="l">
              <a:buSzTx/>
              <a:buFont typeface="Arial" panose="020B0604020202020204" pitchFamily="34" charset="0"/>
              <a:buChar char="•"/>
            </a:pPr>
            <a:r>
              <a:rPr lang="en-GB" sz="3000" dirty="0">
                <a:solidFill>
                  <a:srgbClr val="000000"/>
                </a:solidFill>
              </a:rPr>
              <a:t>The foundation chapters and the technical chapters of the Handbook are </a:t>
            </a:r>
            <a:r>
              <a:rPr lang="en-GB" sz="3000" b="1" dirty="0">
                <a:solidFill>
                  <a:srgbClr val="000000"/>
                </a:solidFill>
              </a:rPr>
              <a:t>two halves of one approach</a:t>
            </a:r>
            <a:r>
              <a:rPr lang="en-GB" sz="3000" dirty="0">
                <a:solidFill>
                  <a:srgbClr val="000000"/>
                </a:solidFill>
              </a:rPr>
              <a:t>. Both are integral to each other and to ensuring quality humanitarian response.</a:t>
            </a:r>
            <a:endParaRPr lang="en-US" sz="3000" dirty="0">
              <a:solidFill>
                <a:srgbClr val="000000"/>
              </a:solidFill>
            </a:endParaRPr>
          </a:p>
          <a:p>
            <a:pPr marL="428625" indent="-428625" algn="l">
              <a:buSzTx/>
              <a:buFont typeface="Arial" panose="020B0604020202020204" pitchFamily="34" charset="0"/>
              <a:buChar char="•"/>
            </a:pPr>
            <a:r>
              <a:rPr lang="en-GB" sz="3000" dirty="0">
                <a:solidFill>
                  <a:srgbClr val="000000"/>
                </a:solidFill>
              </a:rPr>
              <a:t>Understanding the overall structure of the Handbook, and the use of its different components, is critical to using it effectively.</a:t>
            </a:r>
            <a:endParaRPr lang="en-US" sz="3000" dirty="0">
              <a:solidFill>
                <a:srgbClr val="000000"/>
              </a:solidFill>
            </a:endParaRPr>
          </a:p>
        </p:txBody>
      </p:sp>
      <p:sp>
        <p:nvSpPr>
          <p:cNvPr id="14" name="Slide Number">
            <a:extLst>
              <a:ext uri="{FF2B5EF4-FFF2-40B4-BE49-F238E27FC236}">
                <a16:creationId xmlns:a16="http://schemas.microsoft.com/office/drawing/2014/main" id="{06F577A0-1BFE-4BAD-A991-5B4B634727AD}"/>
              </a:ext>
            </a:extLst>
          </p:cNvPr>
          <p:cNvSpPr txBox="1">
            <a:spLocks noGrp="1"/>
          </p:cNvSpPr>
          <p:nvPr>
            <p:ph type="sldNum" sz="quarter" idx="2"/>
          </p:nvPr>
        </p:nvSpPr>
        <p:spPr>
          <a:xfrm>
            <a:off x="2092203" y="8060582"/>
            <a:ext cx="267702" cy="264175"/>
          </a:xfrm>
          <a:prstGeom prst="rect">
            <a:avLst/>
          </a:prstGeom>
          <a:extLst>
            <a:ext uri="{C572A759-6A51-4108-AA02-DFA0A04FC94B}">
              <ma14:wrappingTextBoxFlag xmlns:ma14="http://schemas.microsoft.com/office/mac/drawingml/2011/main" xmlns="" val="1"/>
            </a:ext>
          </a:extLst>
        </p:spPr>
        <p:txBody>
          <a:bodyPr/>
          <a:lstStyle/>
          <a:p>
            <a:pPr defTabSz="438150"/>
            <a:fld id="{86CB4B4D-7CA3-9044-876B-883B54F8677D}" type="slidenum">
              <a:rPr/>
              <a:pPr defTabSz="438150"/>
              <a:t>9</a:t>
            </a:fld>
            <a:endParaRPr dirty="0"/>
          </a:p>
        </p:txBody>
      </p:sp>
    </p:spTree>
    <p:custDataLst>
      <p:tags r:id="rId1"/>
    </p:custDataLst>
    <p:extLst>
      <p:ext uri="{BB962C8B-B14F-4D97-AF65-F5344CB8AC3E}">
        <p14:creationId xmlns:p14="http://schemas.microsoft.com/office/powerpoint/2010/main" val="2543405044"/>
      </p:ext>
    </p:extLst>
  </p:cSld>
  <p:clrMapOvr>
    <a:masterClrMapping/>
  </p:clrMapOvr>
  <p:transition spd="med"/>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82699ACE-A0E9-4BE4-A0EA-0A1043BC5B08"/>
  <p:tag name="ISPRING_CMI5_LAUNCH_METHOD" val="any window"/>
  <p:tag name="ISPRING_SCORM_RATE_SLIDES" val="1"/>
  <p:tag name="ISPRINGCLOUDFOLDERID" val="1"/>
  <p:tag name="ISPRINGONLINEFOLDERID" val="1"/>
  <p:tag name="ISPRING_SCORM_PASSING_SCORE" val="100.000000"/>
  <p:tag name="ISPRING_FIRST_PUBLISH" val="1"/>
  <p:tag name="ISPRING_LMS_API_VERSION" val="SCORM 2004 (2nd edition)"/>
  <p:tag name="ISPRING_ULTRA_SCORM_COURCE_TITLE" val="Module 3 - What is Sphere-presentation"/>
  <p:tag name="ISPRING_SCORM_ENDPOINT" val="&lt;endpoint&gt;&lt;enable&gt;0&lt;/enable&gt;&lt;lrs&gt;http://&lt;/lrs&gt;&lt;auth&gt;0&lt;/auth&gt;&lt;login&gt;&lt;/login&gt;&lt;password&gt;&lt;/password&gt;&lt;key&gt;&lt;/key&gt;&lt;name&gt;&lt;/name&gt;&lt;email&gt;&lt;/email&gt;&lt;/endpoint&gt;&#10;"/>
  <p:tag name="ISPRING_OUTPUT_FOLDER" val="[[&quot;Pb\u0000\uFFFD{A292481A-DB60-46FD-A840-EB68E21978DA}&quot;,&quot;C:\\Users\\Kudzai\\Desktop\\CHA_ELearningScormFiles\\EN&quot;]]"/>
  <p:tag name="ISPRING_PUBLISH_SETTINGS" val="{&quot;commonSettings&quot;:{&quot;webSettings&quot;:{&quot;useMobileViewer&quot;:&quot;T_FALSE&quot;},&quot;lmsSettings&quot;:{&quot;useMobileViewer&quot;:&quot;T_FALSE&quot;},&quot;cloudSettings&quot;:{&quot;useMobileViewer&quot;:&quot;T_FALSE&quot;},&quot;ispringLmsSettings&quot;:{&quot;useMobileViewer&quot;:&quot;T_FALSE&quot;},&quot;playerId&quot;:&quot;universal&quot;,&quot;studioSettings&quot;:{&quot;useMobileViewer&quot;:&quot;T_FALSE&quot;}},&quot;advancedSettings&quot;:{&quot;enableTextAllocation&quot;:&quot;T_TRUE&quot;,&quot;viewingFromLocalDrive&quot;:&quot;T_TRUE&quot;,&quot;contentScale&quot;:75,&quot;contentScaleMode&quot;:&quot;SCALE&quot;},&quot;accessibilitySettings&quot;:{&quot;enabled&quot;:&quot;T_FALSE&quot;},&quot;compressionSettings&quot;:{&quot;imageSettings&quot;:{&quot;jpegQuality&quot;:70,&quot;optimizeImageForResolution&quot;:&quot;T_FALSE&quot;},&quot;audioQuality&quot;:70,&quot;videoQuality&quot;:65},&quot;protectionSettings&quot;:{&quot;watermarkEnabled&quot;:&quot;T_FALSE&quot;,&quot;watermarkPosition&quot;:&quot;MIDDLE_CENTER&quot;,&quot;openWatermarkUrl&quot;:&quot;T_FALSE&quot;,&quot;openWatermarkWebPageInNewWindow&quot;:&quot;T_FALSE&quot;,&quot;displayAfterEnabled&quot;:&quot;T_FALSE&quot;,&quot;displayUntilEnabled&quot;:&quot;T_FALSE&quot;,&quot;domainRestrictionEnabled&quot;:&quot;T_FALSE&quot;,&quot;enablePassword&quot;:&quot;T_FALSE&quot;},&quot;videoSettings&quot;:{&quot;videoCompressionSettings&quot;:{&quot;audioQuality&quot;:70,&quot;videoQuality&quot;:75},&quot;secondsOnEachSlide&quot;:5,&quot;hostingSettings&quot;:{}},&quot;ispringOnlineSettings&quot;:{&quot;onlineDestinationFolderId&quot;:&quot;1&quot;},&quot;cloudSettings&quot;:{&quot;onlineDestinationFolderId&quot;:&quot;1&quot;},&quot;publishDestination&quot;:&quot;LMS&quot;,&quot;wordSettings&quot;:{&quot;printCopies&quot;:1},&quot;studioSettings&quot;:{}}"/>
  <p:tag name="ISPRING_SCORM_RATE_QUIZZES" val="0"/>
  <p:tag name="ISPRING_CURRENT_PLAYER_ID" val="universal"/>
  <p:tag name="ISPRING_PRESENTATION_TITLE" val="Module 3 - What is Sphere-presentation"/>
  <p:tag name="ISPRING_UUID" val="{E73D76A6-09F5-49FC-A8F9-E8849B3643BF}"/>
  <p:tag name="ISPRING_RESOURCE_FOLDER" val="C:\Users\Kudzai\Desktop\CHA_ELearningScormFiles\EN\Module 3 - What is Sphere (part 2)-presentation\"/>
  <p:tag name="ISPRING_PRESENTATION_PATH" val="C:\Users\Kudzai\Desktop\CHA_ELearningScormFiles\EN\Module 3 - What is Sphere (part 2)-presentation.pptx"/>
  <p:tag name="ISPRING_PROJECT_VERSION" val="9.3"/>
  <p:tag name="ISPRING_PROJECT_FOLDER_UPDATED" val="1"/>
  <p:tag name="ISPRING_SCREEN_RECS_UPDATED" val="C:\Users\Kudzai\Desktop\CHA_ELearningScormFiles\EN\Module 3 - What is Sphere (part 2)-presentation\"/>
</p:tagLst>
</file>

<file path=ppt/tags/tag10.xml><?xml version="1.0" encoding="utf-8"?>
<p:tagLst xmlns:a="http://schemas.openxmlformats.org/drawingml/2006/main" xmlns:r="http://schemas.openxmlformats.org/officeDocument/2006/relationships" xmlns:p="http://schemas.openxmlformats.org/presentationml/2006/main">
  <p:tag name="GENSWF_SLIDE_UID" val="{97B2F27D-A12B-478B-AEC4-DED9D71DEDEC}:418"/>
</p:tagLst>
</file>

<file path=ppt/tags/tag11.xml><?xml version="1.0" encoding="utf-8"?>
<p:tagLst xmlns:a="http://schemas.openxmlformats.org/drawingml/2006/main" xmlns:r="http://schemas.openxmlformats.org/officeDocument/2006/relationships" xmlns:p="http://schemas.openxmlformats.org/presentationml/2006/main">
  <p:tag name="GENSWF_SLIDE_UID" val="{33F0203B-12F9-4688-B8CA-7AB998D9745A}:419"/>
</p:tagLst>
</file>

<file path=ppt/tags/tag2.xml><?xml version="1.0" encoding="utf-8"?>
<p:tagLst xmlns:a="http://schemas.openxmlformats.org/drawingml/2006/main" xmlns:r="http://schemas.openxmlformats.org/officeDocument/2006/relationships" xmlns:p="http://schemas.openxmlformats.org/presentationml/2006/main">
  <p:tag name="GENSWF_SLIDE_UID" val="{0799971A-4772-4205-993C-80913CDBE970}:407"/>
</p:tagLst>
</file>

<file path=ppt/tags/tag3.xml><?xml version="1.0" encoding="utf-8"?>
<p:tagLst xmlns:a="http://schemas.openxmlformats.org/drawingml/2006/main" xmlns:r="http://schemas.openxmlformats.org/officeDocument/2006/relationships" xmlns:p="http://schemas.openxmlformats.org/presentationml/2006/main">
  <p:tag name="GENSWF_SLIDE_UID" val="{C943A3D0-7BEC-4DD8-9A4B-8D92F4D5BA55}:408"/>
</p:tagLst>
</file>

<file path=ppt/tags/tag4.xml><?xml version="1.0" encoding="utf-8"?>
<p:tagLst xmlns:a="http://schemas.openxmlformats.org/drawingml/2006/main" xmlns:r="http://schemas.openxmlformats.org/officeDocument/2006/relationships" xmlns:p="http://schemas.openxmlformats.org/presentationml/2006/main">
  <p:tag name="GENSWF_SLIDE_UID" val="{ABBF72E7-9E8F-4224-9FAF-AEAE5E5BB298}:409"/>
</p:tagLst>
</file>

<file path=ppt/tags/tag5.xml><?xml version="1.0" encoding="utf-8"?>
<p:tagLst xmlns:a="http://schemas.openxmlformats.org/drawingml/2006/main" xmlns:r="http://schemas.openxmlformats.org/officeDocument/2006/relationships" xmlns:p="http://schemas.openxmlformats.org/presentationml/2006/main">
  <p:tag name="GENSWF_SLIDE_UID" val="{1C03DA06-432A-49A3-9E41-743DF73B4FAA}:410"/>
</p:tagLst>
</file>

<file path=ppt/tags/tag6.xml><?xml version="1.0" encoding="utf-8"?>
<p:tagLst xmlns:a="http://schemas.openxmlformats.org/drawingml/2006/main" xmlns:r="http://schemas.openxmlformats.org/officeDocument/2006/relationships" xmlns:p="http://schemas.openxmlformats.org/presentationml/2006/main">
  <p:tag name="GENSWF_SLIDE_UID" val="{BD5F1B5C-DF79-4609-9D57-C679F886CF29}:411"/>
</p:tagLst>
</file>

<file path=ppt/tags/tag7.xml><?xml version="1.0" encoding="utf-8"?>
<p:tagLst xmlns:a="http://schemas.openxmlformats.org/drawingml/2006/main" xmlns:r="http://schemas.openxmlformats.org/officeDocument/2006/relationships" xmlns:p="http://schemas.openxmlformats.org/presentationml/2006/main">
  <p:tag name="GENSWF_SLIDE_UID" val="{3DDE66B3-76AA-4C64-AD27-37420BC2282F}:415"/>
</p:tagLst>
</file>

<file path=ppt/tags/tag8.xml><?xml version="1.0" encoding="utf-8"?>
<p:tagLst xmlns:a="http://schemas.openxmlformats.org/drawingml/2006/main" xmlns:r="http://schemas.openxmlformats.org/officeDocument/2006/relationships" xmlns:p="http://schemas.openxmlformats.org/presentationml/2006/main">
  <p:tag name="GENSWF_SLIDE_UID" val="{8C7E12AB-9D4E-410E-B896-F463BB49B6E0}:416"/>
</p:tagLst>
</file>

<file path=ppt/tags/tag9.xml><?xml version="1.0" encoding="utf-8"?>
<p:tagLst xmlns:a="http://schemas.openxmlformats.org/drawingml/2006/main" xmlns:r="http://schemas.openxmlformats.org/officeDocument/2006/relationships" xmlns:p="http://schemas.openxmlformats.org/presentationml/2006/main">
  <p:tag name="GENSWF_SLIDE_UID" val="{900836BA-9394-4619-9089-C598E02C6313}:417"/>
  <p:tag name="ISPRING_SLIDE_QUIZ_PROPERTIES" val="&lt;QuizProperties&gt;&lt;passAction&gt;&lt;action&gt;3&lt;/action&gt;&lt;/passAction&gt;&lt;failAction&gt;&lt;action&gt;3&lt;/action&gt;&lt;/failAction&gt;&lt;viewSlidesPolicy&gt;0&lt;/viewSlidesPolicy&gt;&lt;allowInterrupt&gt;1&lt;/allowInterrupt&gt;&lt;restartFailedQuiz&gt;0&lt;/restartFailedQuiz&gt;&lt;/QuizProperties&gt;&#10;"/>
  <p:tag name="ISPRING_QUIZ_SHAPES_ADDED" val="1"/>
  <p:tag name="ISPRING_RESOURCE_QUIZ" val="quiz1.quiz"/>
  <p:tag name="ISPRING_QUIZ_FULL_PATH" val="C:\Users\Kudzai\Desktop\CHA_ELearningScormFiles\EN\Module 3 - What is Sphere (part 2)-presentation\quiz\quiz1.quiz"/>
  <p:tag name="ISPRING_QUIZ_RELATIVE_PATH" val="Module 3 - What is Sphere (part 2)-presentation\quiz\quiz1.quiz"/>
</p:tagLst>
</file>

<file path=ppt/theme/theme1.xml><?xml version="1.0" encoding="utf-8"?>
<a:theme xmlns:a="http://schemas.openxmlformats.org/drawingml/2006/main" name="2_White">
  <a:themeElements>
    <a:clrScheme name="White">
      <a:dk1>
        <a:srgbClr val="FFFFFF"/>
      </a:dk1>
      <a:lt1>
        <a:srgbClr val="A5A5A5"/>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A585"/>
        </a:solid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A585"/>
        </a:solid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A5A5A5"/>
            </a:solidFill>
            <a:effectLst/>
            <a:uFillTx/>
            <a:latin typeface="Open Sans Regular"/>
            <a:ea typeface="Open Sans Regular"/>
            <a:cs typeface="Open Sans Regular"/>
            <a:sym typeface="Open Sans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698</TotalTime>
  <Words>1140</Words>
  <Application>Microsoft Office PowerPoint</Application>
  <PresentationFormat>Custom</PresentationFormat>
  <Paragraphs>98</Paragraphs>
  <Slides>10</Slides>
  <Notes>10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Arial</vt:lpstr>
      <vt:lpstr>Helvetica</vt:lpstr>
      <vt:lpstr>Helvetica Neue</vt:lpstr>
      <vt:lpstr>Open Sans</vt:lpstr>
      <vt:lpstr>Open Sans Bold</vt:lpstr>
      <vt:lpstr>Open Sans Light</vt:lpstr>
      <vt:lpstr>Open Sans Regular</vt:lpstr>
      <vt:lpstr>Segoe UI</vt:lpstr>
      <vt:lpstr>Segoe UI Semibold</vt:lpstr>
      <vt:lpstr>2_White</vt:lpstr>
      <vt:lpstr>What is Sphere?</vt:lpstr>
      <vt:lpstr>PowerPoint Presentation</vt:lpstr>
      <vt:lpstr>The Sphere philosophy</vt:lpstr>
      <vt:lpstr>The Sphere Handbook – eight interdependent chapters</vt:lpstr>
      <vt:lpstr>General structure of the Sphere Standards*</vt:lpstr>
      <vt:lpstr>The Code of Conduct: 10 Core Principles</vt:lpstr>
      <vt:lpstr>The Code of Conduct: 10 Core Principles</vt:lpstr>
      <vt:lpstr>PowerPoint Presentation</vt:lpstr>
      <vt:lpstr>Key messages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3 - What is Sphere-presentation</dc:title>
  <dc:creator>Tristan Hale</dc:creator>
  <cp:lastModifiedBy>Kudzai</cp:lastModifiedBy>
  <cp:revision>63</cp:revision>
  <dcterms:created xsi:type="dcterms:W3CDTF">2018-11-13T08:32:28Z</dcterms:created>
  <dcterms:modified xsi:type="dcterms:W3CDTF">2021-09-23T21:06:06Z</dcterms:modified>
</cp:coreProperties>
</file>